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6" r:id="rId1"/>
  </p:sldMasterIdLst>
  <p:notesMasterIdLst>
    <p:notesMasterId r:id="rId17"/>
  </p:notesMasterIdLst>
  <p:handoutMasterIdLst>
    <p:handoutMasterId r:id="rId18"/>
  </p:handoutMasterIdLst>
  <p:sldIdLst>
    <p:sldId id="256" r:id="rId2"/>
    <p:sldId id="438" r:id="rId3"/>
    <p:sldId id="439" r:id="rId4"/>
    <p:sldId id="440" r:id="rId5"/>
    <p:sldId id="437" r:id="rId6"/>
    <p:sldId id="265" r:id="rId7"/>
    <p:sldId id="266" r:id="rId8"/>
    <p:sldId id="272" r:id="rId9"/>
    <p:sldId id="442" r:id="rId10"/>
    <p:sldId id="268" r:id="rId11"/>
    <p:sldId id="443" r:id="rId12"/>
    <p:sldId id="444" r:id="rId13"/>
    <p:sldId id="445" r:id="rId14"/>
    <p:sldId id="446" r:id="rId15"/>
    <p:sldId id="436" r:id="rId16"/>
  </p:sldIdLst>
  <p:sldSz cx="12190413" cy="6858000"/>
  <p:notesSz cx="9926638" cy="679767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6">
          <p15:clr>
            <a:srgbClr val="A4A3A4"/>
          </p15:clr>
        </p15:guide>
        <p15:guide id="2" orient="horz" pos="979">
          <p15:clr>
            <a:srgbClr val="A4A3A4"/>
          </p15:clr>
        </p15:guide>
        <p15:guide id="3" orient="horz" pos="3996">
          <p15:clr>
            <a:srgbClr val="A4A3A4"/>
          </p15:clr>
        </p15:guide>
        <p15:guide id="4" orient="horz" pos="870">
          <p15:clr>
            <a:srgbClr val="A4A3A4"/>
          </p15:clr>
        </p15:guide>
        <p15:guide id="5" orient="horz" pos="3589">
          <p15:clr>
            <a:srgbClr val="A4A3A4"/>
          </p15:clr>
        </p15:guide>
        <p15:guide id="6" pos="4969">
          <p15:clr>
            <a:srgbClr val="A4A3A4"/>
          </p15:clr>
        </p15:guide>
        <p15:guide id="7" pos="349">
          <p15:clr>
            <a:srgbClr val="A4A3A4"/>
          </p15:clr>
        </p15:guide>
        <p15:guide id="8" pos="1440">
          <p15:clr>
            <a:srgbClr val="A4A3A4"/>
          </p15:clr>
        </p15:guide>
        <p15:guide id="9" pos="1538">
          <p15:clr>
            <a:srgbClr val="A4A3A4"/>
          </p15:clr>
        </p15:guide>
        <p15:guide id="10" pos="2616">
          <p15:clr>
            <a:srgbClr val="A4A3A4"/>
          </p15:clr>
        </p15:guide>
        <p15:guide id="11" pos="2712">
          <p15:clr>
            <a:srgbClr val="A4A3A4"/>
          </p15:clr>
        </p15:guide>
        <p15:guide id="12" pos="3798">
          <p15:clr>
            <a:srgbClr val="A4A3A4"/>
          </p15:clr>
        </p15:guide>
        <p15:guide id="13" pos="3888">
          <p15:clr>
            <a:srgbClr val="A4A3A4"/>
          </p15:clr>
        </p15:guide>
        <p15:guide id="14" pos="5058">
          <p15:clr>
            <a:srgbClr val="A4A3A4"/>
          </p15:clr>
        </p15:guide>
        <p15:guide id="15" pos="6162">
          <p15:clr>
            <a:srgbClr val="A4A3A4"/>
          </p15:clr>
        </p15:guide>
        <p15:guide id="16" pos="6246">
          <p15:clr>
            <a:srgbClr val="A4A3A4"/>
          </p15:clr>
        </p15:guide>
        <p15:guide id="17" pos="7333">
          <p15:clr>
            <a:srgbClr val="A4A3A4"/>
          </p15:clr>
        </p15:guide>
        <p15:guide id="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clrMru>
    <a:srgbClr val="D7DB45"/>
    <a:srgbClr val="BF9C81"/>
    <a:srgbClr val="4B3E31"/>
    <a:srgbClr val="00435E"/>
    <a:srgbClr val="FFC828"/>
    <a:srgbClr val="ADCFBA"/>
    <a:srgbClr val="C8C7B2"/>
    <a:srgbClr val="076471"/>
    <a:srgbClr val="88919F"/>
    <a:srgbClr val="1414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595" autoAdjust="0"/>
  </p:normalViewPr>
  <p:slideViewPr>
    <p:cSldViewPr snapToGrid="0" snapToObjects="1" showGuides="1">
      <p:cViewPr varScale="1">
        <p:scale>
          <a:sx n="114" d="100"/>
          <a:sy n="114" d="100"/>
        </p:scale>
        <p:origin x="414" y="108"/>
      </p:cViewPr>
      <p:guideLst>
        <p:guide orient="horz" pos="276"/>
        <p:guide orient="horz" pos="979"/>
        <p:guide orient="horz" pos="3996"/>
        <p:guide orient="horz" pos="870"/>
        <p:guide orient="horz" pos="3589"/>
        <p:guide pos="4969"/>
        <p:guide pos="349"/>
        <p:guide pos="1440"/>
        <p:guide pos="1538"/>
        <p:guide pos="2616"/>
        <p:guide pos="2712"/>
        <p:guide pos="3798"/>
        <p:guide pos="3888"/>
        <p:guide pos="5058"/>
        <p:guide pos="6162"/>
        <p:guide pos="6246"/>
        <p:guide pos="7333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4" d="100"/>
          <a:sy n="64" d="100"/>
        </p:scale>
        <p:origin x="-2645" y="-82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1800" b="0" i="0" baseline="0">
                <a:effectLst/>
              </a:rPr>
              <a:t>Tørkeindeks for Danmark</a:t>
            </a:r>
            <a:endParaRPr lang="da-DK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'Ark1'!$E$3</c:f>
              <c:strCache>
                <c:ptCount val="1"/>
                <c:pt idx="0">
                  <c:v>2018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'Ark1'!$D$4:$D$11</c:f>
              <c:strCache>
                <c:ptCount val="8"/>
                <c:pt idx="0">
                  <c:v>Marts</c:v>
                </c:pt>
                <c:pt idx="1">
                  <c:v>April</c:v>
                </c:pt>
                <c:pt idx="2">
                  <c:v>Maj</c:v>
                </c:pt>
                <c:pt idx="3">
                  <c:v>Juni</c:v>
                </c:pt>
                <c:pt idx="4">
                  <c:v>Juli</c:v>
                </c:pt>
                <c:pt idx="5">
                  <c:v>August</c:v>
                </c:pt>
                <c:pt idx="6">
                  <c:v>September</c:v>
                </c:pt>
                <c:pt idx="7">
                  <c:v>Oktober</c:v>
                </c:pt>
              </c:strCache>
            </c:strRef>
          </c:cat>
          <c:val>
            <c:numRef>
              <c:f>'Ark1'!$E$4:$E$11</c:f>
              <c:numCache>
                <c:formatCode>General</c:formatCode>
                <c:ptCount val="8"/>
                <c:pt idx="0">
                  <c:v>0.3</c:v>
                </c:pt>
                <c:pt idx="1">
                  <c:v>1.8</c:v>
                </c:pt>
                <c:pt idx="2">
                  <c:v>5.3</c:v>
                </c:pt>
                <c:pt idx="3">
                  <c:v>9.1999999999999993</c:v>
                </c:pt>
                <c:pt idx="4">
                  <c:v>9.8000000000000007</c:v>
                </c:pt>
                <c:pt idx="5">
                  <c:v>6.6</c:v>
                </c:pt>
                <c:pt idx="6">
                  <c:v>2.6</c:v>
                </c:pt>
                <c:pt idx="7">
                  <c:v>2.2000000000000002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F3-4050-93FB-5F665626D6BC}"/>
            </c:ext>
          </c:extLst>
        </c:ser>
        <c:ser>
          <c:idx val="1"/>
          <c:order val="1"/>
          <c:tx>
            <c:strRef>
              <c:f>'Ark1'!$F$3</c:f>
              <c:strCache>
                <c:ptCount val="1"/>
                <c:pt idx="0">
                  <c:v>2019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'Ark1'!$D$4:$D$11</c:f>
              <c:strCache>
                <c:ptCount val="8"/>
                <c:pt idx="0">
                  <c:v>Marts</c:v>
                </c:pt>
                <c:pt idx="1">
                  <c:v>April</c:v>
                </c:pt>
                <c:pt idx="2">
                  <c:v>Maj</c:v>
                </c:pt>
                <c:pt idx="3">
                  <c:v>Juni</c:v>
                </c:pt>
                <c:pt idx="4">
                  <c:v>Juli</c:v>
                </c:pt>
                <c:pt idx="5">
                  <c:v>August</c:v>
                </c:pt>
                <c:pt idx="6">
                  <c:v>September</c:v>
                </c:pt>
                <c:pt idx="7">
                  <c:v>Oktober</c:v>
                </c:pt>
              </c:strCache>
            </c:strRef>
          </c:cat>
          <c:val>
            <c:numRef>
              <c:f>'Ark1'!$F$4:$F$11</c:f>
              <c:numCache>
                <c:formatCode>General</c:formatCode>
                <c:ptCount val="8"/>
                <c:pt idx="0">
                  <c:v>0.3</c:v>
                </c:pt>
                <c:pt idx="1">
                  <c:v>6</c:v>
                </c:pt>
                <c:pt idx="2">
                  <c:v>8.6999999999999993</c:v>
                </c:pt>
                <c:pt idx="3">
                  <c:v>7.8</c:v>
                </c:pt>
                <c:pt idx="4">
                  <c:v>9</c:v>
                </c:pt>
                <c:pt idx="5">
                  <c:v>5.5</c:v>
                </c:pt>
                <c:pt idx="6">
                  <c:v>2.6</c:v>
                </c:pt>
                <c:pt idx="7">
                  <c:v>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DF3-4050-93FB-5F665626D6BC}"/>
            </c:ext>
          </c:extLst>
        </c:ser>
        <c:ser>
          <c:idx val="2"/>
          <c:order val="2"/>
          <c:tx>
            <c:strRef>
              <c:f>'Ark1'!$G$3</c:f>
              <c:strCache>
                <c:ptCount val="1"/>
                <c:pt idx="0">
                  <c:v>2020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'Ark1'!$D$4:$D$11</c:f>
              <c:strCache>
                <c:ptCount val="8"/>
                <c:pt idx="0">
                  <c:v>Marts</c:v>
                </c:pt>
                <c:pt idx="1">
                  <c:v>April</c:v>
                </c:pt>
                <c:pt idx="2">
                  <c:v>Maj</c:v>
                </c:pt>
                <c:pt idx="3">
                  <c:v>Juni</c:v>
                </c:pt>
                <c:pt idx="4">
                  <c:v>Juli</c:v>
                </c:pt>
                <c:pt idx="5">
                  <c:v>August</c:v>
                </c:pt>
                <c:pt idx="6">
                  <c:v>September</c:v>
                </c:pt>
                <c:pt idx="7">
                  <c:v>Oktober</c:v>
                </c:pt>
              </c:strCache>
            </c:strRef>
          </c:cat>
          <c:val>
            <c:numRef>
              <c:f>'Ark1'!$G$4:$G$11</c:f>
              <c:numCache>
                <c:formatCode>General</c:formatCode>
                <c:ptCount val="8"/>
                <c:pt idx="0">
                  <c:v>1</c:v>
                </c:pt>
                <c:pt idx="1">
                  <c:v>7.5</c:v>
                </c:pt>
                <c:pt idx="2">
                  <c:v>9</c:v>
                </c:pt>
                <c:pt idx="3">
                  <c:v>8.6999999999999993</c:v>
                </c:pt>
                <c:pt idx="4">
                  <c:v>7.1</c:v>
                </c:pt>
                <c:pt idx="5">
                  <c:v>8</c:v>
                </c:pt>
                <c:pt idx="6">
                  <c:v>6</c:v>
                </c:pt>
                <c:pt idx="7">
                  <c:v>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DF3-4050-93FB-5F665626D6BC}"/>
            </c:ext>
          </c:extLst>
        </c:ser>
        <c:ser>
          <c:idx val="3"/>
          <c:order val="3"/>
          <c:tx>
            <c:strRef>
              <c:f>'Ark1'!$H$3</c:f>
              <c:strCache>
                <c:ptCount val="1"/>
                <c:pt idx="0">
                  <c:v>2021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'Ark1'!$D$4:$D$11</c:f>
              <c:strCache>
                <c:ptCount val="8"/>
                <c:pt idx="0">
                  <c:v>Marts</c:v>
                </c:pt>
                <c:pt idx="1">
                  <c:v>April</c:v>
                </c:pt>
                <c:pt idx="2">
                  <c:v>Maj</c:v>
                </c:pt>
                <c:pt idx="3">
                  <c:v>Juni</c:v>
                </c:pt>
                <c:pt idx="4">
                  <c:v>Juli</c:v>
                </c:pt>
                <c:pt idx="5">
                  <c:v>August</c:v>
                </c:pt>
                <c:pt idx="6">
                  <c:v>September</c:v>
                </c:pt>
                <c:pt idx="7">
                  <c:v>Oktober</c:v>
                </c:pt>
              </c:strCache>
            </c:strRef>
          </c:cat>
          <c:val>
            <c:numRef>
              <c:f>'Ark1'!$H$4:$H$11</c:f>
              <c:numCache>
                <c:formatCode>General</c:formatCode>
                <c:ptCount val="8"/>
                <c:pt idx="0">
                  <c:v>0.5</c:v>
                </c:pt>
                <c:pt idx="1">
                  <c:v>3.9</c:v>
                </c:pt>
                <c:pt idx="2">
                  <c:v>4.5999999999999996</c:v>
                </c:pt>
                <c:pt idx="3">
                  <c:v>7.1</c:v>
                </c:pt>
                <c:pt idx="4">
                  <c:v>8.1999999999999993</c:v>
                </c:pt>
                <c:pt idx="5">
                  <c:v>5.8</c:v>
                </c:pt>
                <c:pt idx="6">
                  <c:v>6</c:v>
                </c:pt>
                <c:pt idx="7">
                  <c:v>1.2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DF3-4050-93FB-5F665626D6BC}"/>
            </c:ext>
          </c:extLst>
        </c:ser>
        <c:ser>
          <c:idx val="4"/>
          <c:order val="4"/>
          <c:tx>
            <c:strRef>
              <c:f>'Ark1'!$I$3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'Ark1'!$D$4:$D$11</c:f>
              <c:strCache>
                <c:ptCount val="8"/>
                <c:pt idx="0">
                  <c:v>Marts</c:v>
                </c:pt>
                <c:pt idx="1">
                  <c:v>April</c:v>
                </c:pt>
                <c:pt idx="2">
                  <c:v>Maj</c:v>
                </c:pt>
                <c:pt idx="3">
                  <c:v>Juni</c:v>
                </c:pt>
                <c:pt idx="4">
                  <c:v>Juli</c:v>
                </c:pt>
                <c:pt idx="5">
                  <c:v>August</c:v>
                </c:pt>
                <c:pt idx="6">
                  <c:v>September</c:v>
                </c:pt>
                <c:pt idx="7">
                  <c:v>Oktober</c:v>
                </c:pt>
              </c:strCache>
            </c:strRef>
          </c:cat>
          <c:val>
            <c:numRef>
              <c:f>'Ark1'!$I$4:$I$11</c:f>
              <c:numCache>
                <c:formatCode>General</c:formatCode>
                <c:ptCount val="8"/>
                <c:pt idx="0">
                  <c:v>2.1</c:v>
                </c:pt>
                <c:pt idx="1">
                  <c:v>5.8</c:v>
                </c:pt>
                <c:pt idx="2">
                  <c:v>9.3000000000000007</c:v>
                </c:pt>
                <c:pt idx="3">
                  <c:v>8.4</c:v>
                </c:pt>
                <c:pt idx="4">
                  <c:v>9</c:v>
                </c:pt>
                <c:pt idx="5">
                  <c:v>8.9</c:v>
                </c:pt>
                <c:pt idx="6">
                  <c:v>6.9</c:v>
                </c:pt>
                <c:pt idx="7">
                  <c:v>2.1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DF3-4050-93FB-5F665626D6BC}"/>
            </c:ext>
          </c:extLst>
        </c:ser>
        <c:ser>
          <c:idx val="5"/>
          <c:order val="5"/>
          <c:tx>
            <c:strRef>
              <c:f>'Ark1'!$J$3</c:f>
              <c:strCache>
                <c:ptCount val="1"/>
                <c:pt idx="0">
                  <c:v>15 års middel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'Ark1'!$D$4:$D$11</c:f>
              <c:strCache>
                <c:ptCount val="8"/>
                <c:pt idx="0">
                  <c:v>Marts</c:v>
                </c:pt>
                <c:pt idx="1">
                  <c:v>April</c:v>
                </c:pt>
                <c:pt idx="2">
                  <c:v>Maj</c:v>
                </c:pt>
                <c:pt idx="3">
                  <c:v>Juni</c:v>
                </c:pt>
                <c:pt idx="4">
                  <c:v>Juli</c:v>
                </c:pt>
                <c:pt idx="5">
                  <c:v>August</c:v>
                </c:pt>
                <c:pt idx="6">
                  <c:v>September</c:v>
                </c:pt>
                <c:pt idx="7">
                  <c:v>Oktober</c:v>
                </c:pt>
              </c:strCache>
            </c:strRef>
          </c:cat>
          <c:val>
            <c:numRef>
              <c:f>'Ark1'!$J$4:$J$11</c:f>
              <c:numCache>
                <c:formatCode>General</c:formatCode>
                <c:ptCount val="8"/>
                <c:pt idx="0">
                  <c:v>0.3</c:v>
                </c:pt>
                <c:pt idx="1">
                  <c:v>2</c:v>
                </c:pt>
                <c:pt idx="2">
                  <c:v>5</c:v>
                </c:pt>
                <c:pt idx="3">
                  <c:v>6.5</c:v>
                </c:pt>
                <c:pt idx="4">
                  <c:v>6.5</c:v>
                </c:pt>
                <c:pt idx="5">
                  <c:v>4.8</c:v>
                </c:pt>
                <c:pt idx="6">
                  <c:v>3</c:v>
                </c:pt>
                <c:pt idx="7">
                  <c:v>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DF3-4050-93FB-5F665626D6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4569672"/>
        <c:axId val="493410528"/>
      </c:lineChart>
      <c:catAx>
        <c:axId val="414569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93410528"/>
        <c:crosses val="autoZero"/>
        <c:auto val="1"/>
        <c:lblAlgn val="ctr"/>
        <c:lblOffset val="100"/>
        <c:noMultiLvlLbl val="0"/>
      </c:catAx>
      <c:valAx>
        <c:axId val="493410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14569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09E0F5-259B-43BD-90A3-97F1F60F397D}" type="doc">
      <dgm:prSet loTypeId="urn:microsoft.com/office/officeart/2005/8/layout/cycle1" loCatId="cycle" qsTypeId="urn:microsoft.com/office/officeart/2005/8/quickstyle/simple4" qsCatId="simple" csTypeId="urn:microsoft.com/office/officeart/2005/8/colors/accent4_3" csCatId="accent4" phldr="1"/>
      <dgm:spPr/>
      <dgm:t>
        <a:bodyPr/>
        <a:lstStyle/>
        <a:p>
          <a:endParaRPr lang="da-DK"/>
        </a:p>
      </dgm:t>
    </dgm:pt>
    <dgm:pt modelId="{FEA25720-0017-4DCE-918C-1D944F4B4231}">
      <dgm:prSet phldrT="[Tekst]" custT="1"/>
      <dgm:spPr/>
      <dgm:t>
        <a:bodyPr/>
        <a:lstStyle/>
        <a:p>
          <a:r>
            <a:rPr lang="da-DK" sz="3200" dirty="0"/>
            <a:t>For meget vand</a:t>
          </a:r>
        </a:p>
      </dgm:t>
    </dgm:pt>
    <dgm:pt modelId="{6A4480F3-1D92-4D5B-A0D3-33967153B1BE}" type="parTrans" cxnId="{55014B37-14F7-4245-AF9E-987945183CDB}">
      <dgm:prSet/>
      <dgm:spPr/>
      <dgm:t>
        <a:bodyPr/>
        <a:lstStyle/>
        <a:p>
          <a:endParaRPr lang="da-DK"/>
        </a:p>
      </dgm:t>
    </dgm:pt>
    <dgm:pt modelId="{0B03F1B3-88C7-49C5-93BF-43A6A99E0B68}" type="sibTrans" cxnId="{55014B37-14F7-4245-AF9E-987945183CDB}">
      <dgm:prSet/>
      <dgm:spPr/>
      <dgm:t>
        <a:bodyPr/>
        <a:lstStyle/>
        <a:p>
          <a:endParaRPr lang="da-DK"/>
        </a:p>
      </dgm:t>
    </dgm:pt>
    <dgm:pt modelId="{3F19E873-CF35-42F7-8C73-234713E9DF13}">
      <dgm:prSet phldrT="[Tekst]" custT="1"/>
      <dgm:spPr/>
      <dgm:t>
        <a:bodyPr/>
        <a:lstStyle/>
        <a:p>
          <a:r>
            <a:rPr lang="da-DK" sz="3200" dirty="0"/>
            <a:t>For lidt vand</a:t>
          </a:r>
        </a:p>
      </dgm:t>
    </dgm:pt>
    <dgm:pt modelId="{810E8330-490F-43FE-B1A8-CE0CDB7BA054}" type="parTrans" cxnId="{903D3BDF-7A02-4C98-AE23-8643C2A61306}">
      <dgm:prSet/>
      <dgm:spPr/>
      <dgm:t>
        <a:bodyPr/>
        <a:lstStyle/>
        <a:p>
          <a:endParaRPr lang="da-DK"/>
        </a:p>
      </dgm:t>
    </dgm:pt>
    <dgm:pt modelId="{A3B85E6B-EA17-4A62-AA91-5AE4A9AE95B9}" type="sibTrans" cxnId="{903D3BDF-7A02-4C98-AE23-8643C2A61306}">
      <dgm:prSet/>
      <dgm:spPr/>
      <dgm:t>
        <a:bodyPr/>
        <a:lstStyle/>
        <a:p>
          <a:endParaRPr lang="da-DK"/>
        </a:p>
      </dgm:t>
    </dgm:pt>
    <dgm:pt modelId="{F8DC8E9D-E819-4A7F-B78C-D38293EB1A12}" type="pres">
      <dgm:prSet presAssocID="{9C09E0F5-259B-43BD-90A3-97F1F60F397D}" presName="cycle" presStyleCnt="0">
        <dgm:presLayoutVars>
          <dgm:dir/>
          <dgm:resizeHandles val="exact"/>
        </dgm:presLayoutVars>
      </dgm:prSet>
      <dgm:spPr/>
    </dgm:pt>
    <dgm:pt modelId="{617AEBBA-FCB8-44B8-AE09-AFC2433949AC}" type="pres">
      <dgm:prSet presAssocID="{3F19E873-CF35-42F7-8C73-234713E9DF13}" presName="dummy" presStyleCnt="0"/>
      <dgm:spPr/>
    </dgm:pt>
    <dgm:pt modelId="{E9335EE8-6684-4AB8-BADC-B8B8C9854BA2}" type="pres">
      <dgm:prSet presAssocID="{3F19E873-CF35-42F7-8C73-234713E9DF13}" presName="node" presStyleLbl="revTx" presStyleIdx="0" presStyleCnt="2" custRadScaleRad="107612">
        <dgm:presLayoutVars>
          <dgm:bulletEnabled val="1"/>
        </dgm:presLayoutVars>
      </dgm:prSet>
      <dgm:spPr/>
    </dgm:pt>
    <dgm:pt modelId="{7F9AC27B-52B6-4E02-A198-23B21B3115A7}" type="pres">
      <dgm:prSet presAssocID="{A3B85E6B-EA17-4A62-AA91-5AE4A9AE95B9}" presName="sibTrans" presStyleLbl="node1" presStyleIdx="0" presStyleCnt="2" custScaleX="69304" custScaleY="70647"/>
      <dgm:spPr/>
    </dgm:pt>
    <dgm:pt modelId="{C7F25716-565C-4D75-B61E-D9575389CBCF}" type="pres">
      <dgm:prSet presAssocID="{FEA25720-0017-4DCE-918C-1D944F4B4231}" presName="dummy" presStyleCnt="0"/>
      <dgm:spPr/>
    </dgm:pt>
    <dgm:pt modelId="{19F5AC1C-239E-4386-920A-9B0866DFCC1E}" type="pres">
      <dgm:prSet presAssocID="{FEA25720-0017-4DCE-918C-1D944F4B4231}" presName="node" presStyleLbl="revTx" presStyleIdx="1" presStyleCnt="2">
        <dgm:presLayoutVars>
          <dgm:bulletEnabled val="1"/>
        </dgm:presLayoutVars>
      </dgm:prSet>
      <dgm:spPr/>
    </dgm:pt>
    <dgm:pt modelId="{378D6C2F-38D3-4542-8F69-58456CA35B03}" type="pres">
      <dgm:prSet presAssocID="{0B03F1B3-88C7-49C5-93BF-43A6A99E0B68}" presName="sibTrans" presStyleLbl="node1" presStyleIdx="1" presStyleCnt="2" custScaleX="73443" custScaleY="68494"/>
      <dgm:spPr/>
    </dgm:pt>
  </dgm:ptLst>
  <dgm:cxnLst>
    <dgm:cxn modelId="{42C10529-015E-48BB-A703-53FE6D4A7683}" type="presOf" srcId="{FEA25720-0017-4DCE-918C-1D944F4B4231}" destId="{19F5AC1C-239E-4386-920A-9B0866DFCC1E}" srcOrd="0" destOrd="0" presId="urn:microsoft.com/office/officeart/2005/8/layout/cycle1"/>
    <dgm:cxn modelId="{55014B37-14F7-4245-AF9E-987945183CDB}" srcId="{9C09E0F5-259B-43BD-90A3-97F1F60F397D}" destId="{FEA25720-0017-4DCE-918C-1D944F4B4231}" srcOrd="1" destOrd="0" parTransId="{6A4480F3-1D92-4D5B-A0D3-33967153B1BE}" sibTransId="{0B03F1B3-88C7-49C5-93BF-43A6A99E0B68}"/>
    <dgm:cxn modelId="{1C40E861-04D4-4428-AF44-90B39F17E854}" type="presOf" srcId="{3F19E873-CF35-42F7-8C73-234713E9DF13}" destId="{E9335EE8-6684-4AB8-BADC-B8B8C9854BA2}" srcOrd="0" destOrd="0" presId="urn:microsoft.com/office/officeart/2005/8/layout/cycle1"/>
    <dgm:cxn modelId="{B26A8268-B510-481C-B555-107CE2E111E3}" type="presOf" srcId="{9C09E0F5-259B-43BD-90A3-97F1F60F397D}" destId="{F8DC8E9D-E819-4A7F-B78C-D38293EB1A12}" srcOrd="0" destOrd="0" presId="urn:microsoft.com/office/officeart/2005/8/layout/cycle1"/>
    <dgm:cxn modelId="{A8BDEF80-78E4-4395-A840-FD26C17AAACB}" type="presOf" srcId="{0B03F1B3-88C7-49C5-93BF-43A6A99E0B68}" destId="{378D6C2F-38D3-4542-8F69-58456CA35B03}" srcOrd="0" destOrd="0" presId="urn:microsoft.com/office/officeart/2005/8/layout/cycle1"/>
    <dgm:cxn modelId="{13D7A696-AB1D-4E20-BD57-A9C6D5DFC069}" type="presOf" srcId="{A3B85E6B-EA17-4A62-AA91-5AE4A9AE95B9}" destId="{7F9AC27B-52B6-4E02-A198-23B21B3115A7}" srcOrd="0" destOrd="0" presId="urn:microsoft.com/office/officeart/2005/8/layout/cycle1"/>
    <dgm:cxn modelId="{903D3BDF-7A02-4C98-AE23-8643C2A61306}" srcId="{9C09E0F5-259B-43BD-90A3-97F1F60F397D}" destId="{3F19E873-CF35-42F7-8C73-234713E9DF13}" srcOrd="0" destOrd="0" parTransId="{810E8330-490F-43FE-B1A8-CE0CDB7BA054}" sibTransId="{A3B85E6B-EA17-4A62-AA91-5AE4A9AE95B9}"/>
    <dgm:cxn modelId="{18FA41B2-14FE-4808-85EA-01D792B0879A}" type="presParOf" srcId="{F8DC8E9D-E819-4A7F-B78C-D38293EB1A12}" destId="{617AEBBA-FCB8-44B8-AE09-AFC2433949AC}" srcOrd="0" destOrd="0" presId="urn:microsoft.com/office/officeart/2005/8/layout/cycle1"/>
    <dgm:cxn modelId="{9393F400-6F33-4681-A524-0C91B2CE3E32}" type="presParOf" srcId="{F8DC8E9D-E819-4A7F-B78C-D38293EB1A12}" destId="{E9335EE8-6684-4AB8-BADC-B8B8C9854BA2}" srcOrd="1" destOrd="0" presId="urn:microsoft.com/office/officeart/2005/8/layout/cycle1"/>
    <dgm:cxn modelId="{7CCE550E-C4A4-4E36-96C8-0B34E030184A}" type="presParOf" srcId="{F8DC8E9D-E819-4A7F-B78C-D38293EB1A12}" destId="{7F9AC27B-52B6-4E02-A198-23B21B3115A7}" srcOrd="2" destOrd="0" presId="urn:microsoft.com/office/officeart/2005/8/layout/cycle1"/>
    <dgm:cxn modelId="{CA2D56EE-7A0B-4A72-8E20-F6362C89439B}" type="presParOf" srcId="{F8DC8E9D-E819-4A7F-B78C-D38293EB1A12}" destId="{C7F25716-565C-4D75-B61E-D9575389CBCF}" srcOrd="3" destOrd="0" presId="urn:microsoft.com/office/officeart/2005/8/layout/cycle1"/>
    <dgm:cxn modelId="{C09544F0-A301-431B-A501-7CE2E3658413}" type="presParOf" srcId="{F8DC8E9D-E819-4A7F-B78C-D38293EB1A12}" destId="{19F5AC1C-239E-4386-920A-9B0866DFCC1E}" srcOrd="4" destOrd="0" presId="urn:microsoft.com/office/officeart/2005/8/layout/cycle1"/>
    <dgm:cxn modelId="{7891E170-845B-4147-BAB8-81B060621B71}" type="presParOf" srcId="{F8DC8E9D-E819-4A7F-B78C-D38293EB1A12}" destId="{378D6C2F-38D3-4542-8F69-58456CA35B03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35EE8-6684-4AB8-BADC-B8B8C9854BA2}">
      <dsp:nvSpPr>
        <dsp:cNvPr id="0" name=""/>
        <dsp:cNvSpPr/>
      </dsp:nvSpPr>
      <dsp:spPr>
        <a:xfrm>
          <a:off x="5810639" y="1599952"/>
          <a:ext cx="3030355" cy="3030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200" kern="1200" dirty="0"/>
            <a:t>For lidt vand</a:t>
          </a:r>
        </a:p>
      </dsp:txBody>
      <dsp:txXfrm>
        <a:off x="5810639" y="1599952"/>
        <a:ext cx="3030355" cy="3030355"/>
      </dsp:txXfrm>
    </dsp:sp>
    <dsp:sp modelId="{7F9AC27B-52B6-4E02-A198-23B21B3115A7}">
      <dsp:nvSpPr>
        <dsp:cNvPr id="0" name=""/>
        <dsp:cNvSpPr/>
      </dsp:nvSpPr>
      <dsp:spPr>
        <a:xfrm>
          <a:off x="2615103" y="1076840"/>
          <a:ext cx="4321902" cy="4405654"/>
        </a:xfrm>
        <a:prstGeom prst="circularArrow">
          <a:avLst>
            <a:gd name="adj1" fmla="val 9476"/>
            <a:gd name="adj2" fmla="val 684308"/>
            <a:gd name="adj3" fmla="val 8133918"/>
            <a:gd name="adj4" fmla="val 1981773"/>
            <a:gd name="adj5" fmla="val 11055"/>
          </a:avLst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F5AC1C-239E-4386-920A-9B0866DFCC1E}">
      <dsp:nvSpPr>
        <dsp:cNvPr id="0" name=""/>
        <dsp:cNvSpPr/>
      </dsp:nvSpPr>
      <dsp:spPr>
        <a:xfrm>
          <a:off x="666193" y="1599952"/>
          <a:ext cx="3030355" cy="3030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200" kern="1200" dirty="0"/>
            <a:t>For meget vand</a:t>
          </a:r>
        </a:p>
      </dsp:txBody>
      <dsp:txXfrm>
        <a:off x="666193" y="1599952"/>
        <a:ext cx="3030355" cy="3030355"/>
      </dsp:txXfrm>
    </dsp:sp>
    <dsp:sp modelId="{378D6C2F-38D3-4542-8F69-58456CA35B03}">
      <dsp:nvSpPr>
        <dsp:cNvPr id="0" name=""/>
        <dsp:cNvSpPr/>
      </dsp:nvSpPr>
      <dsp:spPr>
        <a:xfrm>
          <a:off x="2486046" y="814897"/>
          <a:ext cx="4580017" cy="4271390"/>
        </a:xfrm>
        <a:prstGeom prst="circularArrow">
          <a:avLst>
            <a:gd name="adj1" fmla="val 9476"/>
            <a:gd name="adj2" fmla="val 684308"/>
            <a:gd name="adj3" fmla="val 18933918"/>
            <a:gd name="adj4" fmla="val 12781773"/>
            <a:gd name="adj5" fmla="val 11055"/>
          </a:avLst>
        </a:prstGeom>
        <a:gradFill rotWithShape="0">
          <a:gsLst>
            <a:gs pos="0">
              <a:schemeClr val="accent4">
                <a:shade val="80000"/>
                <a:hueOff val="93690"/>
                <a:satOff val="28470"/>
                <a:lumOff val="1505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93690"/>
                <a:satOff val="28470"/>
                <a:lumOff val="1505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93690"/>
                <a:satOff val="28470"/>
                <a:lumOff val="150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A636B-339A-4D26-BD9F-0743507A8BA5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793D-0B98-4CFE-808E-33B35F5DF59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6690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09004-5A13-4E89-9C6B-5A51303EFF0C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51D94-5711-4DB0-8CD6-B7C0F68C992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5453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2167D73F-B879-BD1E-9CAB-B0A8054A59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" b="6311"/>
          <a:stretch/>
        </p:blipFill>
        <p:spPr>
          <a:xfrm>
            <a:off x="-20686" y="0"/>
            <a:ext cx="12231784" cy="6858000"/>
          </a:xfrm>
          <a:prstGeom prst="rect">
            <a:avLst/>
          </a:prstGeom>
        </p:spPr>
      </p:pic>
      <p:sp>
        <p:nvSpPr>
          <p:cNvPr id="20" name="Rektangel 19">
            <a:extLst>
              <a:ext uri="{FF2B5EF4-FFF2-40B4-BE49-F238E27FC236}">
                <a16:creationId xmlns:a16="http://schemas.microsoft.com/office/drawing/2014/main" id="{6CBA84B9-04BB-413B-AE2B-E54A0ECF217B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854CE882-5FD9-4B9F-B15E-5F42C333152A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attedyr, svin, gnaver&#10;&#10;Automatisk genereret beskrivelse">
            <a:extLst>
              <a:ext uri="{FF2B5EF4-FFF2-40B4-BE49-F238E27FC236}">
                <a16:creationId xmlns:a16="http://schemas.microsoft.com/office/drawing/2014/main" id="{2FBE995E-7EDC-8BFC-2E5F-5F2BBF6C7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1"/>
          <a:stretch/>
        </p:blipFill>
        <p:spPr>
          <a:xfrm>
            <a:off x="0" y="0"/>
            <a:ext cx="12201613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459EE7-6FDA-48BD-B92E-845FACA63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F7F2DE6-C0D5-405B-BCA9-1A8169B5FD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9DAEA83-FF29-432A-B910-1DD7DE59A69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90C7A62-4FA1-4CDD-9F77-D62CE596A62E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2823650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ko, kvæg, pattedyr, sort&#10;&#10;Automatisk genereret beskrivelse">
            <a:extLst>
              <a:ext uri="{FF2B5EF4-FFF2-40B4-BE49-F238E27FC236}">
                <a16:creationId xmlns:a16="http://schemas.microsoft.com/office/drawing/2014/main" id="{3034B385-C7B3-FAFC-15BD-8208578A3E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4" b="4810"/>
          <a:stretch/>
        </p:blipFill>
        <p:spPr>
          <a:xfrm>
            <a:off x="-1" y="-1"/>
            <a:ext cx="12190413" cy="6858001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C00161-39CE-425B-BBF1-A04CDFCA6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BB885F5-4AD8-4EB9-8743-FDB25A90E7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E443B1B-03E7-41CE-8608-665D7F28966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77F5946F-C8CE-4C7F-985F-898A3E2A3E1D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88705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Solid grøn farve samt baggrundbillede - tekst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5F4F8668-3CC3-2A04-8B19-0D07097153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" b="6311"/>
          <a:stretch/>
        </p:blipFill>
        <p:spPr>
          <a:xfrm>
            <a:off x="-20686" y="0"/>
            <a:ext cx="12231784" cy="68580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A13C3F9C-E768-4B43-A473-7B2B3548C118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35665D-40FF-4C8F-A164-622585614F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5836" y="2770030"/>
            <a:ext cx="8435922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lang="da-DK" sz="3200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 noProof="0" dirty="0"/>
              <a:t>KLIK FOR AT TILFØJE TITEL PÅ OPLÆG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917192D-52B3-447D-95AD-B8EC062384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45836" y="3237858"/>
            <a:ext cx="7351712" cy="527211"/>
          </a:xfrm>
        </p:spPr>
        <p:txBody>
          <a:bodyPr/>
          <a:lstStyle>
            <a:lvl1pPr marL="0" indent="0">
              <a:buNone/>
              <a:defRPr lang="da-DK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9197730-2C90-40F3-A881-077E8DD1C9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836" y="3804054"/>
            <a:ext cx="4477255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36832DA-C516-42AE-AF0C-6253CE7AC23D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FFFBB3BC-849F-4139-8B0E-B0457208E4C7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FC6B6C9D-4094-41A4-B37D-3008C755D4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25" y="5999946"/>
            <a:ext cx="893762" cy="3738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Solid grøn farve - tekst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1650DC1-9C43-451D-9ED4-464F655DDE4D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5836" y="2758978"/>
            <a:ext cx="8435922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lang="da-DK" sz="3200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 noProof="0" dirty="0"/>
              <a:t>KLIK FOR AT TILFØJE TITEL PÅ OPLÆG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3045836" y="3237858"/>
            <a:ext cx="7351712" cy="527211"/>
          </a:xfrm>
        </p:spPr>
        <p:txBody>
          <a:bodyPr/>
          <a:lstStyle>
            <a:lvl1pPr marL="0" indent="0">
              <a:buNone/>
              <a:defRPr lang="da-DK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6EF2070-ADDA-40DF-9983-343CEA397D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836" y="3804054"/>
            <a:ext cx="4477255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7" name="Pladsholder til billede 7">
            <a:extLst>
              <a:ext uri="{FF2B5EF4-FFF2-40B4-BE49-F238E27FC236}">
                <a16:creationId xmlns:a16="http://schemas.microsoft.com/office/drawing/2014/main" id="{7A8B1FD9-D599-4F13-9FDC-F372219E5229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A3FA53E7-63DA-4E94-92F7-EC13B8B90751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F204366-9A6F-4A09-9979-8093799E4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25" y="5999946"/>
            <a:ext cx="893762" cy="3738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6ECF-3192-DC4B-B1E4-B2022DC1CFC2}" type="datetime1">
              <a:rPr lang="da-DK" noProof="0" smtClean="0"/>
              <a:t>26-04-2023</a:t>
            </a:fld>
            <a:endParaRPr lang="da-DK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25" y="1549399"/>
            <a:ext cx="4600575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3" name="Content Placeholder 6">
            <a:extLst>
              <a:ext uri="{FF2B5EF4-FFF2-40B4-BE49-F238E27FC236}">
                <a16:creationId xmlns:a16="http://schemas.microsoft.com/office/drawing/2014/main" id="{6FF8B5DA-E637-4B42-9C89-91D29CC7D95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5327646" y="1549398"/>
            <a:ext cx="4600575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høj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C22AC67-55FF-1748-A744-68C60D57CAD9}" type="datetime1">
              <a:rPr lang="da-DK" smtClean="0"/>
              <a:t>26-04-2023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B1FCB700-9F45-4E87-9AD5-ACD22546BC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29403" y="1549399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6" name="Content Placeholder 6">
            <a:extLst>
              <a:ext uri="{FF2B5EF4-FFF2-40B4-BE49-F238E27FC236}">
                <a16:creationId xmlns:a16="http://schemas.microsoft.com/office/drawing/2014/main" id="{5398BC95-60A2-4CE3-9B09-AA75E501B734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42925" y="1549399"/>
            <a:ext cx="7296257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2BFC3C4-8975-AE4F-91B9-596060FB9B74}" type="datetime1">
              <a:rPr lang="da-DK" smtClean="0"/>
              <a:t>26-04-2023</a:t>
            </a:fld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A491278A-BA3F-4CE9-9525-A14D37941C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7843" y="1549397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7FF69D0E-5070-4381-A70B-3D1509BBCA31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466080" y="1549398"/>
            <a:ext cx="7296257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878D-0872-7E4B-9B68-F89B08C94C40}" type="datetime1">
              <a:rPr lang="da-DK" noProof="0" smtClean="0"/>
              <a:t>26-04-2023</a:t>
            </a:fld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 -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0" y="1549400"/>
            <a:ext cx="4664510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4664508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5232400" y="1549400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232400" y="3623205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2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4258734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4258734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7948949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7948949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26-04-2023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11104642" cy="4148139"/>
          </a:xfrm>
        </p:spPr>
        <p:txBody>
          <a:bodyPr/>
          <a:lstStyle>
            <a:lvl1pPr>
              <a:spcAft>
                <a:spcPts val="600"/>
              </a:spcAft>
              <a:defRPr sz="2400"/>
            </a:lvl1pPr>
            <a:lvl2pPr>
              <a:spcAft>
                <a:spcPts val="600"/>
              </a:spcAft>
              <a:defRPr sz="2400"/>
            </a:lvl2pPr>
            <a:lvl3pPr>
              <a:spcAft>
                <a:spcPts val="600"/>
              </a:spcAft>
              <a:defRPr sz="20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26-04-2023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385731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501128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Indsæt valgfrit billede og logo - Neg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   </a:t>
            </a:r>
            <a:br>
              <a:rPr lang="da-DK" noProof="0" dirty="0"/>
            </a:br>
            <a:r>
              <a:rPr lang="da-DK" noProof="0" dirty="0"/>
              <a:t>det hvide felt og indsæt billede via ”indsæt </a:t>
            </a:r>
            <a:br>
              <a:rPr lang="da-DK" noProof="0" dirty="0"/>
            </a:br>
            <a:r>
              <a:rPr lang="da-DK" noProof="0" dirty="0"/>
              <a:t>billede” i menulinjen eller træk billedet ind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151542C-D8FC-4DF6-B231-353868BC92D3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4BBED94B-CFEE-49E6-A62E-41C788825A1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BF42C7A-6E59-480F-B7C6-B03C2965BE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2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BFDF063-ACAB-4EDE-A22B-A21C89B4E0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063" y="-9525"/>
            <a:ext cx="6379200" cy="4496400"/>
          </a:xfrm>
          <a:solidFill>
            <a:schemeClr val="accent2">
              <a:alpha val="8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</p:spTree>
    <p:extLst>
      <p:ext uri="{BB962C8B-B14F-4D97-AF65-F5344CB8AC3E}">
        <p14:creationId xmlns:p14="http://schemas.microsoft.com/office/powerpoint/2010/main" val="33758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Indsæt valgfrit billede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   </a:t>
            </a:r>
            <a:br>
              <a:rPr lang="da-DK" noProof="0" dirty="0"/>
            </a:br>
            <a:r>
              <a:rPr lang="da-DK" noProof="0" dirty="0"/>
              <a:t>det hvide felt og indsæt billede via ”indsæt </a:t>
            </a:r>
            <a:br>
              <a:rPr lang="da-DK" noProof="0" dirty="0"/>
            </a:br>
            <a:r>
              <a:rPr lang="da-DK" noProof="0" dirty="0"/>
              <a:t>billede” i menulinjen eller træk billedet ind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151542C-D8FC-4DF6-B231-353868BC92D3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4BBED94B-CFEE-49E6-A62E-41C788825A1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BF42C7A-6E59-480F-B7C6-B03C2965BE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2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BFDF063-ACAB-4EDE-A22B-A21C89B4E0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063" y="-9525"/>
            <a:ext cx="6379200" cy="4496400"/>
          </a:xfrm>
          <a:solidFill>
            <a:schemeClr val="accent2">
              <a:alpha val="8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</p:spTree>
    <p:extLst>
      <p:ext uri="{BB962C8B-B14F-4D97-AF65-F5344CB8AC3E}">
        <p14:creationId xmlns:p14="http://schemas.microsoft.com/office/powerpoint/2010/main" val="284374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græs, jord, parkeret&#10;&#10;Automatisk genereret beskrivelse">
            <a:extLst>
              <a:ext uri="{FF2B5EF4-FFF2-40B4-BE49-F238E27FC236}">
                <a16:creationId xmlns:a16="http://schemas.microsoft.com/office/drawing/2014/main" id="{5F81A8E7-31C9-EAE9-381C-599ACB80B8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" b="9708"/>
          <a:stretch/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860FFEE-A2AC-43D7-897C-D130B8C41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FAD0AD5-FBF2-44C0-B15E-F1EB61BB8D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582E648-2E97-4B76-AD8D-C4772A1EC8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BC30FB38-11DF-4F05-A11A-FE50F96E1A16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1798670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person&#10;&#10;Automatisk genereret beskrivelse">
            <a:extLst>
              <a:ext uri="{FF2B5EF4-FFF2-40B4-BE49-F238E27FC236}">
                <a16:creationId xmlns:a16="http://schemas.microsoft.com/office/drawing/2014/main" id="{872C17DD-F642-397F-EA09-63022B782C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0" b="6760"/>
          <a:stretch/>
        </p:blipFill>
        <p:spPr>
          <a:xfrm>
            <a:off x="0" y="1"/>
            <a:ext cx="12203621" cy="6858000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B0DBC7E-45A1-45B7-88BC-014A2269DD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82EB2A7-9407-4EF7-8A78-38A0ADAA0F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C5A0169-CD00-4F6A-AE4D-64B34F5E0BD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D111AF64-927D-4EFC-820D-6F48BF3585E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3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33582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B060ECCF-972D-3873-2C2E-AF8A32C975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/>
          <a:stretch/>
        </p:blipFill>
        <p:spPr>
          <a:xfrm>
            <a:off x="1" y="0"/>
            <a:ext cx="12190412" cy="6911521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6834E11-498C-4198-A032-ED14BDD91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5292C3B-D5F0-45FD-950E-7BF90855BA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F798D23-BE42-4BA5-8D89-2452CD4B11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2693AC7A-DA7F-441C-AA4A-80123F4E87BB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928201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himmel, græs, udendørs, natur&#10;&#10;Automatisk genereret beskrivelse">
            <a:extLst>
              <a:ext uri="{FF2B5EF4-FFF2-40B4-BE49-F238E27FC236}">
                <a16:creationId xmlns:a16="http://schemas.microsoft.com/office/drawing/2014/main" id="{E57EC2EA-71F6-A18C-1FAB-81D925742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590"/>
            <a:ext cx="12190413" cy="684641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rgbClr val="4B3E3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B585EC9-7D25-4075-BFFF-B2585D0CE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4DC2986-95FE-4857-8AA5-D37D9525C4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0CDBDF5-5D80-41DE-B0F6-6EF232DC84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64D6715-5AD4-49FA-8D81-C0C810D491C5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802224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mand, person&#10;&#10;Automatisk genereret beskrivelse">
            <a:extLst>
              <a:ext uri="{FF2B5EF4-FFF2-40B4-BE49-F238E27FC236}">
                <a16:creationId xmlns:a16="http://schemas.microsoft.com/office/drawing/2014/main" id="{F5B5DF54-78F8-479B-BD92-6E953740D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/>
        </p:blipFill>
        <p:spPr>
          <a:xfrm>
            <a:off x="1" y="0"/>
            <a:ext cx="12190412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F52A3C5-DD60-4F5B-A4C6-E3C5DD3F5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7B93E016-FF5B-4C50-B8A0-EB349FFDE4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9C20E4B-5B66-4361-8474-9B798A3939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DF75E051-4135-4F6B-928B-46DBF4216DCA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46211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792" y="392885"/>
            <a:ext cx="9858808" cy="711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925" y="1549399"/>
            <a:ext cx="11104642" cy="4148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8600" y="452084"/>
            <a:ext cx="1012824" cy="144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1C94F387-72AF-7F46-9F62-3BEE8B63B887}" type="datetime1">
              <a:rPr lang="da-DK" smtClean="0"/>
              <a:pPr/>
              <a:t>26-04-2023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1424" y="452085"/>
            <a:ext cx="246143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A28E9EC-BC9A-4D03-A0B6-399FCB73B80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118" y="6028696"/>
            <a:ext cx="857484" cy="35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3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33" r:id="rId2"/>
    <p:sldLayoutId id="2147483750" r:id="rId3"/>
    <p:sldLayoutId id="214748375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30" r:id="rId12"/>
    <p:sldLayoutId id="2147483729" r:id="rId13"/>
    <p:sldLayoutId id="2147483734" r:id="rId14"/>
    <p:sldLayoutId id="2147483735" r:id="rId15"/>
    <p:sldLayoutId id="2147483736" r:id="rId16"/>
    <p:sldLayoutId id="2147483737" r:id="rId17"/>
    <p:sldLayoutId id="2147483739" r:id="rId18"/>
    <p:sldLayoutId id="2147483740" r:id="rId19"/>
    <p:sldLayoutId id="2147483741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4000"/>
        </a:lnSpc>
        <a:spcBef>
          <a:spcPts val="0"/>
        </a:spcBef>
        <a:spcAft>
          <a:spcPts val="600"/>
        </a:spcAft>
        <a:buFont typeface="Arial"/>
        <a:buChar char="•"/>
        <a:defRPr sz="24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53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200" b="0" kern="1200">
          <a:solidFill>
            <a:srgbClr val="000000"/>
          </a:solidFill>
          <a:latin typeface="+mn-lt"/>
          <a:ea typeface="+mn-ea"/>
          <a:cs typeface="+mn-cs"/>
        </a:defRPr>
      </a:lvl2pPr>
      <a:lvl3pPr marL="80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000" b="0" kern="1200">
          <a:solidFill>
            <a:srgbClr val="000000"/>
          </a:solidFill>
          <a:latin typeface="+mn-lt"/>
          <a:ea typeface="+mn-ea"/>
          <a:cs typeface="+mn-cs"/>
        </a:defRPr>
      </a:lvl3pPr>
      <a:lvl4pPr marL="976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1138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7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microsoft.com/office/2007/relationships/diagramDrawing" Target="../diagrams/drawing1.xml"/><Relationship Id="rId4" Type="http://schemas.openxmlformats.org/officeDocument/2006/relationships/image" Target="../media/image42.jpeg"/><Relationship Id="rId9" Type="http://schemas.openxmlformats.org/officeDocument/2006/relationships/diagramColors" Target="../diagrams/colors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Relationship Id="rId9" Type="http://schemas.openxmlformats.org/officeDocument/2006/relationships/image" Target="../media/image5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A8324EA-C248-4B7C-ACF3-64278EAE8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734373"/>
            <a:ext cx="5914064" cy="1299971"/>
          </a:xfrm>
        </p:spPr>
        <p:txBody>
          <a:bodyPr/>
          <a:lstStyle/>
          <a:p>
            <a:r>
              <a:rPr lang="da-DK" dirty="0"/>
              <a:t>Udfordringer med vand og samarbejdsmuligheder med landbruget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7F30E8E-1591-4DD0-B4A1-70D8782CBF4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da-DK" dirty="0"/>
              <a:t>v/Rikke Krogshave Laursen, SEGES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8205735F-8599-4AF5-8C12-877E3CD4D5F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da-DK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Partnerdag - Klimatorium</a:t>
            </a:r>
            <a:r>
              <a:rPr lang="da-D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d. 29. marts 2023</a:t>
            </a:r>
            <a:endParaRPr lang="da-DK" dirty="0"/>
          </a:p>
        </p:txBody>
      </p:sp>
      <p:pic>
        <p:nvPicPr>
          <p:cNvPr id="9" name="Pladsholder til billede 13">
            <a:extLst>
              <a:ext uri="{FF2B5EF4-FFF2-40B4-BE49-F238E27FC236}">
                <a16:creationId xmlns:a16="http://schemas.microsoft.com/office/drawing/2014/main" id="{BD556CEB-16C9-AC81-10F7-B94B701BEEAD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" b="161"/>
          <a:stretch>
            <a:fillRect/>
          </a:stretch>
        </p:blipFill>
        <p:spPr>
          <a:xfrm>
            <a:off x="7375525" y="6013450"/>
            <a:ext cx="2967038" cy="360363"/>
          </a:xfrm>
        </p:spPr>
      </p:pic>
    </p:spTree>
    <p:extLst>
      <p:ext uri="{BB962C8B-B14F-4D97-AF65-F5344CB8AC3E}">
        <p14:creationId xmlns:p14="http://schemas.microsoft.com/office/powerpoint/2010/main" val="3881655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9906BC5F-6B5F-2F6B-5F00-B0ECCC506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/>
          <a:lstStyle/>
          <a:p>
            <a:r>
              <a:rPr lang="da-DK" dirty="0"/>
              <a:t>Udfordringen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87FCE9D-356C-2D66-796E-1265FD737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664" y="518720"/>
            <a:ext cx="4169834" cy="2478701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ED38F057-8716-642B-338E-CDD50C221BD4}"/>
              </a:ext>
            </a:extLst>
          </p:cNvPr>
          <p:cNvSpPr/>
          <p:nvPr/>
        </p:nvSpPr>
        <p:spPr>
          <a:xfrm>
            <a:off x="7579551" y="168200"/>
            <a:ext cx="45940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000" dirty="0">
                <a:solidFill>
                  <a:schemeClr val="bg1">
                    <a:lumMod val="75000"/>
                  </a:schemeClr>
                </a:solidFill>
              </a:rPr>
              <a:t>Økologisk Nu, https://nyheder.okologi.dk/politik-og-udvikling/nu-kan-landmaend-forsikre-sig-mod-klimaforandringerne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742ADF9-9283-871A-B139-4624410C1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601" y="4046151"/>
            <a:ext cx="3930973" cy="2426948"/>
          </a:xfrm>
          <a:prstGeom prst="rect">
            <a:avLst/>
          </a:prstGeom>
        </p:spPr>
      </p:pic>
      <p:pic>
        <p:nvPicPr>
          <p:cNvPr id="8" name="Billede 7" descr="Et billede, der indeholder græs, udendørs, felt, himmel&#10;&#10;Automatisk genereret beskrivelse">
            <a:extLst>
              <a:ext uri="{FF2B5EF4-FFF2-40B4-BE49-F238E27FC236}">
                <a16:creationId xmlns:a16="http://schemas.microsoft.com/office/drawing/2014/main" id="{897BFF57-BDF6-B2D1-ADAF-3BB07D1C43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6" b="14121"/>
          <a:stretch/>
        </p:blipFill>
        <p:spPr>
          <a:xfrm>
            <a:off x="287437" y="1151079"/>
            <a:ext cx="4436958" cy="2007643"/>
          </a:xfrm>
          <a:prstGeom prst="rect">
            <a:avLst/>
          </a:prstGeom>
        </p:spPr>
      </p:pic>
      <p:pic>
        <p:nvPicPr>
          <p:cNvPr id="9" name="Billede 8" descr="Et billede, der indeholder græs, vand, udendørs, natur&#10;&#10;Automatisk genereret beskrivelse">
            <a:extLst>
              <a:ext uri="{FF2B5EF4-FFF2-40B4-BE49-F238E27FC236}">
                <a16:creationId xmlns:a16="http://schemas.microsoft.com/office/drawing/2014/main" id="{DB643425-8E16-BBDF-ED02-70F84431E9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37" y="4181281"/>
            <a:ext cx="4436960" cy="2007643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3FD5FD25-28B3-8CFE-CC17-BEB1222C7F5F}"/>
              </a:ext>
            </a:extLst>
          </p:cNvPr>
          <p:cNvSpPr txBox="1"/>
          <p:nvPr/>
        </p:nvSpPr>
        <p:spPr>
          <a:xfrm>
            <a:off x="344490" y="5998774"/>
            <a:ext cx="203902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dirty="0"/>
              <a:t>Foto: Line Bønnelycke Nørgaard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A553E8DB-3CA5-D234-3B81-4337910B6C40}"/>
              </a:ext>
            </a:extLst>
          </p:cNvPr>
          <p:cNvSpPr txBox="1"/>
          <p:nvPr/>
        </p:nvSpPr>
        <p:spPr>
          <a:xfrm>
            <a:off x="320993" y="2978690"/>
            <a:ext cx="2074286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100" dirty="0"/>
              <a:t>Foto: Martin Stoltenberg Hansen 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3FD9F76A-9AA6-A579-C15D-5D9E34960D03}"/>
              </a:ext>
            </a:extLst>
          </p:cNvPr>
          <p:cNvGraphicFramePr/>
          <p:nvPr/>
        </p:nvGraphicFramePr>
        <p:xfrm>
          <a:off x="1150891" y="411748"/>
          <a:ext cx="9318570" cy="6230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Rektangel 15">
            <a:extLst>
              <a:ext uri="{FF2B5EF4-FFF2-40B4-BE49-F238E27FC236}">
                <a16:creationId xmlns:a16="http://schemas.microsoft.com/office/drawing/2014/main" id="{33E206EC-C278-014E-534C-D9C897E7418F}"/>
              </a:ext>
            </a:extLst>
          </p:cNvPr>
          <p:cNvSpPr/>
          <p:nvPr/>
        </p:nvSpPr>
        <p:spPr>
          <a:xfrm>
            <a:off x="3187818" y="3240969"/>
            <a:ext cx="6263152" cy="588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06CEB419-2B6C-3636-B79D-250AC406BD51}"/>
              </a:ext>
            </a:extLst>
          </p:cNvPr>
          <p:cNvSpPr txBox="1"/>
          <p:nvPr/>
        </p:nvSpPr>
        <p:spPr>
          <a:xfrm>
            <a:off x="4817122" y="2605917"/>
            <a:ext cx="290038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Landmandens økonomi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Fødevaresikkerhed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Miljø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Natur og biodiversitet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Klima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…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2F97EE40-3A0F-0E63-ED56-D923DFB956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5061" y="3349437"/>
            <a:ext cx="2900380" cy="588246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4DF86872-2CA0-3CC5-FA0E-4097ABADE6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10066" y="3351104"/>
            <a:ext cx="2365528" cy="44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3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712CE4-5511-AAB7-564A-685420B6E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Så der skal findes løsninger … der findes løsninger …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B7F035F-8403-0772-A795-136012C4F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23" y="1797337"/>
            <a:ext cx="6608470" cy="299731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E978D27F-5BD9-C843-3DD3-835544D4CC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95" t="5765"/>
          <a:stretch/>
        </p:blipFill>
        <p:spPr>
          <a:xfrm>
            <a:off x="7877263" y="3535737"/>
            <a:ext cx="3179428" cy="2403661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B81C9954-2ACE-30D3-AAFC-735D70550E24}"/>
              </a:ext>
            </a:extLst>
          </p:cNvPr>
          <p:cNvSpPr txBox="1">
            <a:spLocks/>
          </p:cNvSpPr>
          <p:nvPr/>
        </p:nvSpPr>
        <p:spPr>
          <a:xfrm>
            <a:off x="815486" y="4794647"/>
            <a:ext cx="6466757" cy="184477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da-DK" dirty="0"/>
              <a:t>Men der er brug for samarbejde, for vand krydser markskel, administrative grænser mv.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80C5F239-2117-7B03-AC4F-7C99248C43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38" b="31472"/>
          <a:stretch/>
        </p:blipFill>
        <p:spPr>
          <a:xfrm>
            <a:off x="7615993" y="1682820"/>
            <a:ext cx="3347208" cy="1771818"/>
          </a:xfrm>
          <a:prstGeom prst="rect">
            <a:avLst/>
          </a:prstGeom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CA285C60-0601-6A24-2A5D-C98912A878E0}"/>
              </a:ext>
            </a:extLst>
          </p:cNvPr>
          <p:cNvSpPr txBox="1"/>
          <p:nvPr/>
        </p:nvSpPr>
        <p:spPr>
          <a:xfrm>
            <a:off x="340023" y="1266264"/>
            <a:ext cx="4376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/>
              <a:t>Løsningsmuligheder – for meget vand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446B0253-95C4-A527-16B6-0DF9E5C6B77C}"/>
              </a:ext>
            </a:extLst>
          </p:cNvPr>
          <p:cNvSpPr txBox="1"/>
          <p:nvPr/>
        </p:nvSpPr>
        <p:spPr>
          <a:xfrm>
            <a:off x="7192861" y="1266264"/>
            <a:ext cx="4376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/>
              <a:t>Løsningsmuligheder – for lidt vand</a:t>
            </a:r>
          </a:p>
        </p:txBody>
      </p:sp>
    </p:spTree>
    <p:extLst>
      <p:ext uri="{BB962C8B-B14F-4D97-AF65-F5344CB8AC3E}">
        <p14:creationId xmlns:p14="http://schemas.microsoft.com/office/powerpoint/2010/main" val="1773545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947563-67E7-9B8C-1FAD-03290C7F7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Samarbejdsmuligheder </a:t>
            </a:r>
            <a:r>
              <a:rPr lang="da-DK" sz="1800" dirty="0"/>
              <a:t>(</a:t>
            </a:r>
            <a:r>
              <a:rPr lang="da-DK" sz="1800" dirty="0" err="1"/>
              <a:t>Sekundavand</a:t>
            </a:r>
            <a:r>
              <a:rPr lang="da-DK" sz="1800" dirty="0"/>
              <a:t>)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92EECCA-25CA-C207-50E6-84D388A255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1" t="25179"/>
          <a:stretch/>
        </p:blipFill>
        <p:spPr>
          <a:xfrm>
            <a:off x="529792" y="1241701"/>
            <a:ext cx="3634646" cy="2629774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EABD110D-2A86-F87C-B685-949A1A5F7B99}"/>
              </a:ext>
            </a:extLst>
          </p:cNvPr>
          <p:cNvSpPr txBox="1"/>
          <p:nvPr/>
        </p:nvSpPr>
        <p:spPr>
          <a:xfrm>
            <a:off x="998841" y="4008653"/>
            <a:ext cx="269654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dirty="0"/>
              <a:t>Opsamling af drænvand fra landbrug / pumpelag </a:t>
            </a:r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53747AF9-E694-8F7D-4314-D9177EB2CB69}"/>
              </a:ext>
            </a:extLst>
          </p:cNvPr>
          <p:cNvCxnSpPr/>
          <p:nvPr/>
        </p:nvCxnSpPr>
        <p:spPr>
          <a:xfrm>
            <a:off x="1959429" y="4982547"/>
            <a:ext cx="3263228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Fabrik kontur">
            <a:extLst>
              <a:ext uri="{FF2B5EF4-FFF2-40B4-BE49-F238E27FC236}">
                <a16:creationId xmlns:a16="http://schemas.microsoft.com/office/drawing/2014/main" id="{EDA0B31A-B0A7-5304-C5A6-53CDFF3E3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7612" y="3683437"/>
            <a:ext cx="2180533" cy="2180533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BFC77695-28C0-09F6-4EAC-EDFAD0053012}"/>
              </a:ext>
            </a:extLst>
          </p:cNvPr>
          <p:cNvSpPr txBox="1"/>
          <p:nvPr/>
        </p:nvSpPr>
        <p:spPr>
          <a:xfrm>
            <a:off x="5974772" y="5687850"/>
            <a:ext cx="116425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dirty="0" err="1"/>
              <a:t>PtX</a:t>
            </a:r>
            <a:r>
              <a:rPr lang="da-DK" dirty="0"/>
              <a:t>-anlæg</a:t>
            </a:r>
          </a:p>
        </p:txBody>
      </p:sp>
      <p:sp>
        <p:nvSpPr>
          <p:cNvPr id="14" name="Rutediagram: Manuel proces 13">
            <a:extLst>
              <a:ext uri="{FF2B5EF4-FFF2-40B4-BE49-F238E27FC236}">
                <a16:creationId xmlns:a16="http://schemas.microsoft.com/office/drawing/2014/main" id="{BD8DE614-9CE9-B038-7E9F-8836AABB2DD8}"/>
              </a:ext>
            </a:extLst>
          </p:cNvPr>
          <p:cNvSpPr/>
          <p:nvPr/>
        </p:nvSpPr>
        <p:spPr>
          <a:xfrm>
            <a:off x="7508145" y="4647501"/>
            <a:ext cx="2323752" cy="897622"/>
          </a:xfrm>
          <a:prstGeom prst="flowChartManualOperat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DAC389E6-9E16-D770-FB59-84C8C78EFD0A}"/>
              </a:ext>
            </a:extLst>
          </p:cNvPr>
          <p:cNvSpPr txBox="1"/>
          <p:nvPr/>
        </p:nvSpPr>
        <p:spPr>
          <a:xfrm>
            <a:off x="8232809" y="5701750"/>
            <a:ext cx="116425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dirty="0"/>
              <a:t>Reservoir</a:t>
            </a:r>
          </a:p>
        </p:txBody>
      </p:sp>
      <p:sp>
        <p:nvSpPr>
          <p:cNvPr id="16" name="Pil: bøjet nedad 15">
            <a:extLst>
              <a:ext uri="{FF2B5EF4-FFF2-40B4-BE49-F238E27FC236}">
                <a16:creationId xmlns:a16="http://schemas.microsoft.com/office/drawing/2014/main" id="{27C5C601-677B-9C5A-3DD3-11FA6DB8E4A5}"/>
              </a:ext>
            </a:extLst>
          </p:cNvPr>
          <p:cNvSpPr/>
          <p:nvPr/>
        </p:nvSpPr>
        <p:spPr>
          <a:xfrm>
            <a:off x="6556901" y="3683437"/>
            <a:ext cx="1899202" cy="511058"/>
          </a:xfrm>
          <a:prstGeom prst="curvedDown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tx1"/>
              </a:solidFill>
            </a:endParaRPr>
          </a:p>
        </p:txBody>
      </p:sp>
      <p:sp>
        <p:nvSpPr>
          <p:cNvPr id="17" name="Pil: bøjet nedad 16">
            <a:extLst>
              <a:ext uri="{FF2B5EF4-FFF2-40B4-BE49-F238E27FC236}">
                <a16:creationId xmlns:a16="http://schemas.microsoft.com/office/drawing/2014/main" id="{6E59B503-08DB-0D5E-1DF3-9DF50C0EC256}"/>
              </a:ext>
            </a:extLst>
          </p:cNvPr>
          <p:cNvSpPr/>
          <p:nvPr/>
        </p:nvSpPr>
        <p:spPr>
          <a:xfrm rot="10800000">
            <a:off x="6611922" y="6122874"/>
            <a:ext cx="1899202" cy="511058"/>
          </a:xfrm>
          <a:prstGeom prst="curvedDown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tx1"/>
              </a:solidFill>
            </a:endParaRPr>
          </a:p>
        </p:txBody>
      </p:sp>
      <p:pic>
        <p:nvPicPr>
          <p:cNvPr id="21" name="Grafik 20" descr="Regn med massiv udfyldning">
            <a:extLst>
              <a:ext uri="{FF2B5EF4-FFF2-40B4-BE49-F238E27FC236}">
                <a16:creationId xmlns:a16="http://schemas.microsoft.com/office/drawing/2014/main" id="{60EC71F4-97EE-DF57-53E9-778EEBD0EF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90136" y="734813"/>
            <a:ext cx="1829849" cy="1829849"/>
          </a:xfrm>
          <a:prstGeom prst="rect">
            <a:avLst/>
          </a:prstGeom>
        </p:spPr>
      </p:pic>
      <p:sp>
        <p:nvSpPr>
          <p:cNvPr id="22" name="Tekstfelt 21">
            <a:extLst>
              <a:ext uri="{FF2B5EF4-FFF2-40B4-BE49-F238E27FC236}">
                <a16:creationId xmlns:a16="http://schemas.microsoft.com/office/drawing/2014/main" id="{55A9EF55-07DB-F3AC-98D9-FF8F49E17115}"/>
              </a:ext>
            </a:extLst>
          </p:cNvPr>
          <p:cNvSpPr txBox="1"/>
          <p:nvPr/>
        </p:nvSpPr>
        <p:spPr>
          <a:xfrm>
            <a:off x="3372975" y="3691827"/>
            <a:ext cx="100667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/>
              <a:t>Foto: SEGES</a:t>
            </a:r>
          </a:p>
        </p:txBody>
      </p:sp>
      <p:cxnSp>
        <p:nvCxnSpPr>
          <p:cNvPr id="23" name="Lige pilforbindelse 22">
            <a:extLst>
              <a:ext uri="{FF2B5EF4-FFF2-40B4-BE49-F238E27FC236}">
                <a16:creationId xmlns:a16="http://schemas.microsoft.com/office/drawing/2014/main" id="{B6FF128F-29A8-B6B1-AAF2-5749824AB135}"/>
              </a:ext>
            </a:extLst>
          </p:cNvPr>
          <p:cNvCxnSpPr>
            <a:cxnSpLocks/>
          </p:cNvCxnSpPr>
          <p:nvPr/>
        </p:nvCxnSpPr>
        <p:spPr>
          <a:xfrm flipV="1">
            <a:off x="9150192" y="2852257"/>
            <a:ext cx="0" cy="143339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Billede 26">
            <a:extLst>
              <a:ext uri="{FF2B5EF4-FFF2-40B4-BE49-F238E27FC236}">
                <a16:creationId xmlns:a16="http://schemas.microsoft.com/office/drawing/2014/main" id="{3C8C66F9-EB0D-B6FA-7383-DC87902CDD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1215" y="188403"/>
            <a:ext cx="4340637" cy="2562975"/>
          </a:xfrm>
          <a:prstGeom prst="rect">
            <a:avLst/>
          </a:prstGeom>
        </p:spPr>
      </p:pic>
      <p:pic>
        <p:nvPicPr>
          <p:cNvPr id="19" name="Grafik 18" descr="Dæmp (medium sol) kontur">
            <a:extLst>
              <a:ext uri="{FF2B5EF4-FFF2-40B4-BE49-F238E27FC236}">
                <a16:creationId xmlns:a16="http://schemas.microsoft.com/office/drawing/2014/main" id="{41ED0E81-CD34-B8EB-E0B4-7C7D408102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44444" y="-130444"/>
            <a:ext cx="1640753" cy="1640753"/>
          </a:xfrm>
          <a:prstGeom prst="rect">
            <a:avLst/>
          </a:prstGeom>
        </p:spPr>
      </p:pic>
      <p:sp>
        <p:nvSpPr>
          <p:cNvPr id="28" name="Tekstfelt 27">
            <a:extLst>
              <a:ext uri="{FF2B5EF4-FFF2-40B4-BE49-F238E27FC236}">
                <a16:creationId xmlns:a16="http://schemas.microsoft.com/office/drawing/2014/main" id="{758DDC15-2084-E0F8-AF24-AA43D02F8E83}"/>
              </a:ext>
            </a:extLst>
          </p:cNvPr>
          <p:cNvSpPr txBox="1"/>
          <p:nvPr/>
        </p:nvSpPr>
        <p:spPr>
          <a:xfrm>
            <a:off x="6788693" y="224067"/>
            <a:ext cx="100667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/>
              <a:t>Foto: SEGES</a:t>
            </a:r>
          </a:p>
        </p:txBody>
      </p:sp>
    </p:spTree>
    <p:extLst>
      <p:ext uri="{BB962C8B-B14F-4D97-AF65-F5344CB8AC3E}">
        <p14:creationId xmlns:p14="http://schemas.microsoft.com/office/powerpoint/2010/main" val="2685027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Kombinationstegning: figur 27">
            <a:extLst>
              <a:ext uri="{FF2B5EF4-FFF2-40B4-BE49-F238E27FC236}">
                <a16:creationId xmlns:a16="http://schemas.microsoft.com/office/drawing/2014/main" id="{B2BC1495-6E55-2996-00C8-61CD0BD5AD00}"/>
              </a:ext>
            </a:extLst>
          </p:cNvPr>
          <p:cNvSpPr/>
          <p:nvPr/>
        </p:nvSpPr>
        <p:spPr>
          <a:xfrm>
            <a:off x="3387438" y="3231932"/>
            <a:ext cx="8665828" cy="3447876"/>
          </a:xfrm>
          <a:custGeom>
            <a:avLst/>
            <a:gdLst>
              <a:gd name="connsiteX0" fmla="*/ 838899 w 8665828"/>
              <a:gd name="connsiteY0" fmla="*/ 822122 h 3447876"/>
              <a:gd name="connsiteX1" fmla="*/ 8665828 w 8665828"/>
              <a:gd name="connsiteY1" fmla="*/ 0 h 3447876"/>
              <a:gd name="connsiteX2" fmla="*/ 8640661 w 8665828"/>
              <a:gd name="connsiteY2" fmla="*/ 3397542 h 3447876"/>
              <a:gd name="connsiteX3" fmla="*/ 16778 w 8665828"/>
              <a:gd name="connsiteY3" fmla="*/ 3447876 h 3447876"/>
              <a:gd name="connsiteX4" fmla="*/ 0 w 8665828"/>
              <a:gd name="connsiteY4" fmla="*/ 2382474 h 3447876"/>
              <a:gd name="connsiteX5" fmla="*/ 838899 w 8665828"/>
              <a:gd name="connsiteY5" fmla="*/ 822122 h 344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65828" h="3447876">
                <a:moveTo>
                  <a:pt x="838899" y="822122"/>
                </a:moveTo>
                <a:lnTo>
                  <a:pt x="8665828" y="0"/>
                </a:lnTo>
                <a:lnTo>
                  <a:pt x="8640661" y="3397542"/>
                </a:lnTo>
                <a:lnTo>
                  <a:pt x="16778" y="3447876"/>
                </a:lnTo>
                <a:lnTo>
                  <a:pt x="0" y="2382474"/>
                </a:lnTo>
                <a:lnTo>
                  <a:pt x="838899" y="822122"/>
                </a:lnTo>
                <a:close/>
              </a:path>
            </a:pathLst>
          </a:custGeom>
          <a:solidFill>
            <a:srgbClr val="D7DB4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7" name="Kombinationstegning: figur 26">
            <a:extLst>
              <a:ext uri="{FF2B5EF4-FFF2-40B4-BE49-F238E27FC236}">
                <a16:creationId xmlns:a16="http://schemas.microsoft.com/office/drawing/2014/main" id="{4E5D1DA2-3760-BAB7-79E4-660E91BB8243}"/>
              </a:ext>
            </a:extLst>
          </p:cNvPr>
          <p:cNvSpPr/>
          <p:nvPr/>
        </p:nvSpPr>
        <p:spPr>
          <a:xfrm>
            <a:off x="5444455" y="1426128"/>
            <a:ext cx="6618914" cy="2021747"/>
          </a:xfrm>
          <a:custGeom>
            <a:avLst/>
            <a:gdLst>
              <a:gd name="connsiteX0" fmla="*/ 0 w 6618914"/>
              <a:gd name="connsiteY0" fmla="*/ 897622 h 2021747"/>
              <a:gd name="connsiteX1" fmla="*/ 3431097 w 6618914"/>
              <a:gd name="connsiteY1" fmla="*/ 0 h 2021747"/>
              <a:gd name="connsiteX2" fmla="*/ 6618914 w 6618914"/>
              <a:gd name="connsiteY2" fmla="*/ 50334 h 2021747"/>
              <a:gd name="connsiteX3" fmla="*/ 6602136 w 6618914"/>
              <a:gd name="connsiteY3" fmla="*/ 1694577 h 2021747"/>
              <a:gd name="connsiteX4" fmla="*/ 3103927 w 6618914"/>
              <a:gd name="connsiteY4" fmla="*/ 2021747 h 2021747"/>
              <a:gd name="connsiteX5" fmla="*/ 0 w 6618914"/>
              <a:gd name="connsiteY5" fmla="*/ 897622 h 2021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18914" h="2021747">
                <a:moveTo>
                  <a:pt x="0" y="897622"/>
                </a:moveTo>
                <a:lnTo>
                  <a:pt x="3431097" y="0"/>
                </a:lnTo>
                <a:lnTo>
                  <a:pt x="6618914" y="50334"/>
                </a:lnTo>
                <a:lnTo>
                  <a:pt x="6602136" y="1694577"/>
                </a:lnTo>
                <a:lnTo>
                  <a:pt x="3103927" y="2021747"/>
                </a:lnTo>
                <a:lnTo>
                  <a:pt x="0" y="897622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rgbClr val="BF9C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5" name="Kombinationstegning: figur 24">
            <a:extLst>
              <a:ext uri="{FF2B5EF4-FFF2-40B4-BE49-F238E27FC236}">
                <a16:creationId xmlns:a16="http://schemas.microsoft.com/office/drawing/2014/main" id="{AE4ADE61-1E95-DC63-5649-337CA00480E9}"/>
              </a:ext>
            </a:extLst>
          </p:cNvPr>
          <p:cNvSpPr/>
          <p:nvPr/>
        </p:nvSpPr>
        <p:spPr>
          <a:xfrm>
            <a:off x="771787" y="2357306"/>
            <a:ext cx="7734650" cy="1585520"/>
          </a:xfrm>
          <a:custGeom>
            <a:avLst/>
            <a:gdLst>
              <a:gd name="connsiteX0" fmla="*/ 134224 w 7734650"/>
              <a:gd name="connsiteY0" fmla="*/ 805344 h 1585520"/>
              <a:gd name="connsiteX1" fmla="*/ 1057013 w 7734650"/>
              <a:gd name="connsiteY1" fmla="*/ 788566 h 1585520"/>
              <a:gd name="connsiteX2" fmla="*/ 3405930 w 7734650"/>
              <a:gd name="connsiteY2" fmla="*/ 1585520 h 1585520"/>
              <a:gd name="connsiteX3" fmla="*/ 7734650 w 7734650"/>
              <a:gd name="connsiteY3" fmla="*/ 1115736 h 1585520"/>
              <a:gd name="connsiteX4" fmla="*/ 4613945 w 7734650"/>
              <a:gd name="connsiteY4" fmla="*/ 0 h 1585520"/>
              <a:gd name="connsiteX5" fmla="*/ 0 w 7734650"/>
              <a:gd name="connsiteY5" fmla="*/ 75501 h 1585520"/>
              <a:gd name="connsiteX6" fmla="*/ 134224 w 7734650"/>
              <a:gd name="connsiteY6" fmla="*/ 805344 h 158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34650" h="1585520">
                <a:moveTo>
                  <a:pt x="134224" y="805344"/>
                </a:moveTo>
                <a:lnTo>
                  <a:pt x="1057013" y="788566"/>
                </a:lnTo>
                <a:lnTo>
                  <a:pt x="3405930" y="1585520"/>
                </a:lnTo>
                <a:lnTo>
                  <a:pt x="7734650" y="1115736"/>
                </a:lnTo>
                <a:lnTo>
                  <a:pt x="4613945" y="0"/>
                </a:lnTo>
                <a:lnTo>
                  <a:pt x="0" y="75501"/>
                </a:lnTo>
                <a:lnTo>
                  <a:pt x="134224" y="805344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16BC03D-A9A9-E2F3-9A64-99F9771F8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Samarbejdsmuligheder </a:t>
            </a:r>
            <a:r>
              <a:rPr lang="da-DK" sz="1800" dirty="0"/>
              <a:t>(tilbageholdelse af vand i oplandet)</a:t>
            </a:r>
          </a:p>
        </p:txBody>
      </p:sp>
      <p:pic>
        <p:nvPicPr>
          <p:cNvPr id="5" name="Grafik 4" descr="By kontur">
            <a:extLst>
              <a:ext uri="{FF2B5EF4-FFF2-40B4-BE49-F238E27FC236}">
                <a16:creationId xmlns:a16="http://schemas.microsoft.com/office/drawing/2014/main" id="{5399D49A-B9E4-AB01-522E-42D705205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5924" y="3581400"/>
            <a:ext cx="914400" cy="914400"/>
          </a:xfrm>
          <a:prstGeom prst="rect">
            <a:avLst/>
          </a:prstGeom>
        </p:spPr>
      </p:pic>
      <p:pic>
        <p:nvPicPr>
          <p:cNvPr id="6" name="Grafik 5" descr="By kontur">
            <a:extLst>
              <a:ext uri="{FF2B5EF4-FFF2-40B4-BE49-F238E27FC236}">
                <a16:creationId xmlns:a16="http://schemas.microsoft.com/office/drawing/2014/main" id="{9D33D9F7-B9B6-8AF1-B29E-34ADDE340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9726" y="3665376"/>
            <a:ext cx="914400" cy="914400"/>
          </a:xfrm>
          <a:prstGeom prst="rect">
            <a:avLst/>
          </a:prstGeom>
        </p:spPr>
      </p:pic>
      <p:pic>
        <p:nvPicPr>
          <p:cNvPr id="9" name="Grafik 8" descr="Hus kontur">
            <a:extLst>
              <a:ext uri="{FF2B5EF4-FFF2-40B4-BE49-F238E27FC236}">
                <a16:creationId xmlns:a16="http://schemas.microsoft.com/office/drawing/2014/main" id="{B2C7C313-E6D6-FD3A-F001-14F5C1DD9C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1808" y="4574317"/>
            <a:ext cx="342916" cy="342916"/>
          </a:xfrm>
          <a:prstGeom prst="rect">
            <a:avLst/>
          </a:prstGeom>
        </p:spPr>
      </p:pic>
      <p:pic>
        <p:nvPicPr>
          <p:cNvPr id="10" name="Grafik 9" descr="Hus kontur">
            <a:extLst>
              <a:ext uri="{FF2B5EF4-FFF2-40B4-BE49-F238E27FC236}">
                <a16:creationId xmlns:a16="http://schemas.microsoft.com/office/drawing/2014/main" id="{59B9E6AC-7B50-20C3-2ED1-1B813E8620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64126" y="4745775"/>
            <a:ext cx="342916" cy="342916"/>
          </a:xfrm>
          <a:prstGeom prst="rect">
            <a:avLst/>
          </a:prstGeom>
        </p:spPr>
      </p:pic>
      <p:pic>
        <p:nvPicPr>
          <p:cNvPr id="11" name="Grafik 10" descr="Hus kontur">
            <a:extLst>
              <a:ext uri="{FF2B5EF4-FFF2-40B4-BE49-F238E27FC236}">
                <a16:creationId xmlns:a16="http://schemas.microsoft.com/office/drawing/2014/main" id="{EE303FBD-FC2E-3F26-6D00-49591F6A6D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4189" y="5083232"/>
            <a:ext cx="342916" cy="342916"/>
          </a:xfrm>
          <a:prstGeom prst="rect">
            <a:avLst/>
          </a:prstGeom>
        </p:spPr>
      </p:pic>
      <p:pic>
        <p:nvPicPr>
          <p:cNvPr id="12" name="Grafik 11" descr="Hus kontur">
            <a:extLst>
              <a:ext uri="{FF2B5EF4-FFF2-40B4-BE49-F238E27FC236}">
                <a16:creationId xmlns:a16="http://schemas.microsoft.com/office/drawing/2014/main" id="{3941A371-ECB4-3231-DE9E-F1A90E829E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1252" y="4340290"/>
            <a:ext cx="342916" cy="342916"/>
          </a:xfrm>
          <a:prstGeom prst="rect">
            <a:avLst/>
          </a:prstGeom>
        </p:spPr>
      </p:pic>
      <p:pic>
        <p:nvPicPr>
          <p:cNvPr id="13" name="Grafik 12" descr="Hus kontur">
            <a:extLst>
              <a:ext uri="{FF2B5EF4-FFF2-40B4-BE49-F238E27FC236}">
                <a16:creationId xmlns:a16="http://schemas.microsoft.com/office/drawing/2014/main" id="{54A33524-ECCF-F3E8-459C-789E362D56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35468" y="5145801"/>
            <a:ext cx="342916" cy="342916"/>
          </a:xfrm>
          <a:prstGeom prst="rect">
            <a:avLst/>
          </a:prstGeom>
        </p:spPr>
      </p:pic>
      <p:sp>
        <p:nvSpPr>
          <p:cNvPr id="14" name="Kombinationstegning: figur 13">
            <a:extLst>
              <a:ext uri="{FF2B5EF4-FFF2-40B4-BE49-F238E27FC236}">
                <a16:creationId xmlns:a16="http://schemas.microsoft.com/office/drawing/2014/main" id="{1C495621-458D-E6C5-5450-E2FE9C2EAA4C}"/>
              </a:ext>
            </a:extLst>
          </p:cNvPr>
          <p:cNvSpPr/>
          <p:nvPr/>
        </p:nvSpPr>
        <p:spPr>
          <a:xfrm>
            <a:off x="1259633" y="3169262"/>
            <a:ext cx="10799990" cy="1834730"/>
          </a:xfrm>
          <a:custGeom>
            <a:avLst/>
            <a:gdLst>
              <a:gd name="connsiteX0" fmla="*/ 0 w 10799990"/>
              <a:gd name="connsiteY0" fmla="*/ 1831946 h 1834730"/>
              <a:gd name="connsiteX1" fmla="*/ 391885 w 10799990"/>
              <a:gd name="connsiteY1" fmla="*/ 1813285 h 1834730"/>
              <a:gd name="connsiteX2" fmla="*/ 522514 w 10799990"/>
              <a:gd name="connsiteY2" fmla="*/ 1673326 h 1834730"/>
              <a:gd name="connsiteX3" fmla="*/ 905069 w 10799990"/>
              <a:gd name="connsiteY3" fmla="*/ 1430730 h 1834730"/>
              <a:gd name="connsiteX4" fmla="*/ 1380930 w 10799990"/>
              <a:gd name="connsiteY4" fmla="*/ 1421399 h 1834730"/>
              <a:gd name="connsiteX5" fmla="*/ 1782147 w 10799990"/>
              <a:gd name="connsiteY5" fmla="*/ 1337424 h 1834730"/>
              <a:gd name="connsiteX6" fmla="*/ 2099387 w 10799990"/>
              <a:gd name="connsiteY6" fmla="*/ 1160142 h 1834730"/>
              <a:gd name="connsiteX7" fmla="*/ 2388636 w 10799990"/>
              <a:gd name="connsiteY7" fmla="*/ 973530 h 1834730"/>
              <a:gd name="connsiteX8" fmla="*/ 2808514 w 10799990"/>
              <a:gd name="connsiteY8" fmla="*/ 936207 h 1834730"/>
              <a:gd name="connsiteX9" fmla="*/ 3097763 w 10799990"/>
              <a:gd name="connsiteY9" fmla="*/ 786918 h 1834730"/>
              <a:gd name="connsiteX10" fmla="*/ 9666514 w 10799990"/>
              <a:gd name="connsiteY10" fmla="*/ 105783 h 1834730"/>
              <a:gd name="connsiteX11" fmla="*/ 10748865 w 10799990"/>
              <a:gd name="connsiteY11" fmla="*/ 12477 h 1834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799990" h="1834730">
                <a:moveTo>
                  <a:pt x="0" y="1831946"/>
                </a:moveTo>
                <a:cubicBezTo>
                  <a:pt x="152399" y="1835834"/>
                  <a:pt x="304799" y="1839722"/>
                  <a:pt x="391885" y="1813285"/>
                </a:cubicBezTo>
                <a:cubicBezTo>
                  <a:pt x="478971" y="1786848"/>
                  <a:pt x="436983" y="1737085"/>
                  <a:pt x="522514" y="1673326"/>
                </a:cubicBezTo>
                <a:cubicBezTo>
                  <a:pt x="608045" y="1609567"/>
                  <a:pt x="762000" y="1472718"/>
                  <a:pt x="905069" y="1430730"/>
                </a:cubicBezTo>
                <a:cubicBezTo>
                  <a:pt x="1048138" y="1388742"/>
                  <a:pt x="1234750" y="1436950"/>
                  <a:pt x="1380930" y="1421399"/>
                </a:cubicBezTo>
                <a:cubicBezTo>
                  <a:pt x="1527110" y="1405848"/>
                  <a:pt x="1662404" y="1380967"/>
                  <a:pt x="1782147" y="1337424"/>
                </a:cubicBezTo>
                <a:cubicBezTo>
                  <a:pt x="1901890" y="1293881"/>
                  <a:pt x="1998306" y="1220791"/>
                  <a:pt x="2099387" y="1160142"/>
                </a:cubicBezTo>
                <a:cubicBezTo>
                  <a:pt x="2200468" y="1099493"/>
                  <a:pt x="2270448" y="1010852"/>
                  <a:pt x="2388636" y="973530"/>
                </a:cubicBezTo>
                <a:cubicBezTo>
                  <a:pt x="2506824" y="936208"/>
                  <a:pt x="2690326" y="967309"/>
                  <a:pt x="2808514" y="936207"/>
                </a:cubicBezTo>
                <a:cubicBezTo>
                  <a:pt x="2926702" y="905105"/>
                  <a:pt x="1954763" y="925322"/>
                  <a:pt x="3097763" y="786918"/>
                </a:cubicBezTo>
                <a:cubicBezTo>
                  <a:pt x="4240763" y="648514"/>
                  <a:pt x="8391330" y="234856"/>
                  <a:pt x="9666514" y="105783"/>
                </a:cubicBezTo>
                <a:cubicBezTo>
                  <a:pt x="10941698" y="-23290"/>
                  <a:pt x="10845281" y="-5407"/>
                  <a:pt x="10748865" y="12477"/>
                </a:cubicBezTo>
              </a:path>
            </a:pathLst>
          </a:cu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Grafik 6" descr="By kontur">
            <a:extLst>
              <a:ext uri="{FF2B5EF4-FFF2-40B4-BE49-F238E27FC236}">
                <a16:creationId xmlns:a16="http://schemas.microsoft.com/office/drawing/2014/main" id="{11CF8D21-3501-AE3F-F98A-FE3FCBFBB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3124" y="4340290"/>
            <a:ext cx="914400" cy="914400"/>
          </a:xfrm>
          <a:prstGeom prst="rect">
            <a:avLst/>
          </a:prstGeom>
        </p:spPr>
      </p:pic>
      <p:pic>
        <p:nvPicPr>
          <p:cNvPr id="16" name="Grafik 15" descr="Traktor kontur">
            <a:extLst>
              <a:ext uri="{FF2B5EF4-FFF2-40B4-BE49-F238E27FC236}">
                <a16:creationId xmlns:a16="http://schemas.microsoft.com/office/drawing/2014/main" id="{79190D2E-4FD3-EEA6-EAFF-70E3B71950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7003" y="1774387"/>
            <a:ext cx="826986" cy="826986"/>
          </a:xfrm>
          <a:prstGeom prst="rect">
            <a:avLst/>
          </a:prstGeom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CA61958A-D24F-4E17-E0CF-EE9A9E02648B}"/>
              </a:ext>
            </a:extLst>
          </p:cNvPr>
          <p:cNvSpPr txBox="1"/>
          <p:nvPr/>
        </p:nvSpPr>
        <p:spPr>
          <a:xfrm>
            <a:off x="8107122" y="4408865"/>
            <a:ext cx="361680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dirty="0"/>
              <a:t>Implementering af flere LAR løsninger på landet</a:t>
            </a:r>
          </a:p>
        </p:txBody>
      </p:sp>
      <p:sp>
        <p:nvSpPr>
          <p:cNvPr id="30" name="Kombinationstegning: figur 29">
            <a:extLst>
              <a:ext uri="{FF2B5EF4-FFF2-40B4-BE49-F238E27FC236}">
                <a16:creationId xmlns:a16="http://schemas.microsoft.com/office/drawing/2014/main" id="{9C6514D2-D82B-D593-083A-37AAF3EEDFF9}"/>
              </a:ext>
            </a:extLst>
          </p:cNvPr>
          <p:cNvSpPr/>
          <p:nvPr/>
        </p:nvSpPr>
        <p:spPr>
          <a:xfrm>
            <a:off x="5140100" y="2208272"/>
            <a:ext cx="1627465" cy="738232"/>
          </a:xfrm>
          <a:custGeom>
            <a:avLst/>
            <a:gdLst>
              <a:gd name="connsiteX0" fmla="*/ 0 w 1627465"/>
              <a:gd name="connsiteY0" fmla="*/ 134224 h 738232"/>
              <a:gd name="connsiteX1" fmla="*/ 335560 w 1627465"/>
              <a:gd name="connsiteY1" fmla="*/ 125835 h 738232"/>
              <a:gd name="connsiteX2" fmla="*/ 788566 w 1627465"/>
              <a:gd name="connsiteY2" fmla="*/ 0 h 738232"/>
              <a:gd name="connsiteX3" fmla="*/ 1157681 w 1627465"/>
              <a:gd name="connsiteY3" fmla="*/ 151002 h 738232"/>
              <a:gd name="connsiteX4" fmla="*/ 1400962 w 1627465"/>
              <a:gd name="connsiteY4" fmla="*/ 302004 h 738232"/>
              <a:gd name="connsiteX5" fmla="*/ 1619076 w 1627465"/>
              <a:gd name="connsiteY5" fmla="*/ 545285 h 738232"/>
              <a:gd name="connsiteX6" fmla="*/ 1627465 w 1627465"/>
              <a:gd name="connsiteY6" fmla="*/ 696287 h 738232"/>
              <a:gd name="connsiteX7" fmla="*/ 1392573 w 1627465"/>
              <a:gd name="connsiteY7" fmla="*/ 738232 h 738232"/>
              <a:gd name="connsiteX8" fmla="*/ 1073791 w 1627465"/>
              <a:gd name="connsiteY8" fmla="*/ 704676 h 738232"/>
              <a:gd name="connsiteX9" fmla="*/ 654342 w 1627465"/>
              <a:gd name="connsiteY9" fmla="*/ 536896 h 738232"/>
              <a:gd name="connsiteX10" fmla="*/ 377505 w 1627465"/>
              <a:gd name="connsiteY10" fmla="*/ 377505 h 738232"/>
              <a:gd name="connsiteX11" fmla="*/ 226503 w 1627465"/>
              <a:gd name="connsiteY11" fmla="*/ 167780 h 738232"/>
              <a:gd name="connsiteX12" fmla="*/ 360727 w 1627465"/>
              <a:gd name="connsiteY12" fmla="*/ 134224 h 73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27465" h="738232">
                <a:moveTo>
                  <a:pt x="0" y="134224"/>
                </a:moveTo>
                <a:lnTo>
                  <a:pt x="335560" y="125835"/>
                </a:lnTo>
                <a:lnTo>
                  <a:pt x="788566" y="0"/>
                </a:lnTo>
                <a:lnTo>
                  <a:pt x="1157681" y="151002"/>
                </a:lnTo>
                <a:lnTo>
                  <a:pt x="1400962" y="302004"/>
                </a:lnTo>
                <a:lnTo>
                  <a:pt x="1619076" y="545285"/>
                </a:lnTo>
                <a:lnTo>
                  <a:pt x="1627465" y="696287"/>
                </a:lnTo>
                <a:lnTo>
                  <a:pt x="1392573" y="738232"/>
                </a:lnTo>
                <a:lnTo>
                  <a:pt x="1073791" y="704676"/>
                </a:lnTo>
                <a:lnTo>
                  <a:pt x="654342" y="536896"/>
                </a:lnTo>
                <a:lnTo>
                  <a:pt x="377505" y="377505"/>
                </a:lnTo>
                <a:lnTo>
                  <a:pt x="226503" y="167780"/>
                </a:lnTo>
                <a:lnTo>
                  <a:pt x="360727" y="134224"/>
                </a:lnTo>
              </a:path>
            </a:pathLst>
          </a:custGeom>
          <a:solidFill>
            <a:schemeClr val="accent2">
              <a:lumMod val="10000"/>
              <a:lumOff val="90000"/>
            </a:schemeClr>
          </a:solidFill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32" name="Lige forbindelse 31">
            <a:extLst>
              <a:ext uri="{FF2B5EF4-FFF2-40B4-BE49-F238E27FC236}">
                <a16:creationId xmlns:a16="http://schemas.microsoft.com/office/drawing/2014/main" id="{43C16AF2-F4C2-BC95-33CB-2708951C05F3}"/>
              </a:ext>
            </a:extLst>
          </p:cNvPr>
          <p:cNvCxnSpPr/>
          <p:nvPr/>
        </p:nvCxnSpPr>
        <p:spPr>
          <a:xfrm>
            <a:off x="4216480" y="3806637"/>
            <a:ext cx="315902" cy="29778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Kombinationstegning: figur 32">
            <a:extLst>
              <a:ext uri="{FF2B5EF4-FFF2-40B4-BE49-F238E27FC236}">
                <a16:creationId xmlns:a16="http://schemas.microsoft.com/office/drawing/2014/main" id="{20FF98D3-2BDA-9500-088F-03187F077446}"/>
              </a:ext>
            </a:extLst>
          </p:cNvPr>
          <p:cNvSpPr/>
          <p:nvPr/>
        </p:nvSpPr>
        <p:spPr>
          <a:xfrm>
            <a:off x="4295163" y="3464653"/>
            <a:ext cx="2298584" cy="864066"/>
          </a:xfrm>
          <a:custGeom>
            <a:avLst/>
            <a:gdLst>
              <a:gd name="connsiteX0" fmla="*/ 0 w 2298584"/>
              <a:gd name="connsiteY0" fmla="*/ 352338 h 864066"/>
              <a:gd name="connsiteX1" fmla="*/ 184558 w 2298584"/>
              <a:gd name="connsiteY1" fmla="*/ 117446 h 864066"/>
              <a:gd name="connsiteX2" fmla="*/ 553674 w 2298584"/>
              <a:gd name="connsiteY2" fmla="*/ 33556 h 864066"/>
              <a:gd name="connsiteX3" fmla="*/ 1249960 w 2298584"/>
              <a:gd name="connsiteY3" fmla="*/ 0 h 864066"/>
              <a:gd name="connsiteX4" fmla="*/ 1761688 w 2298584"/>
              <a:gd name="connsiteY4" fmla="*/ 0 h 864066"/>
              <a:gd name="connsiteX5" fmla="*/ 2130804 w 2298584"/>
              <a:gd name="connsiteY5" fmla="*/ 184558 h 864066"/>
              <a:gd name="connsiteX6" fmla="*/ 2298584 w 2298584"/>
              <a:gd name="connsiteY6" fmla="*/ 461395 h 864066"/>
              <a:gd name="connsiteX7" fmla="*/ 2248250 w 2298584"/>
              <a:gd name="connsiteY7" fmla="*/ 864066 h 864066"/>
              <a:gd name="connsiteX8" fmla="*/ 1392573 w 2298584"/>
              <a:gd name="connsiteY8" fmla="*/ 822121 h 864066"/>
              <a:gd name="connsiteX9" fmla="*/ 696287 w 2298584"/>
              <a:gd name="connsiteY9" fmla="*/ 713064 h 864066"/>
              <a:gd name="connsiteX10" fmla="*/ 260059 w 2298584"/>
              <a:gd name="connsiteY10" fmla="*/ 620786 h 864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8584" h="864066">
                <a:moveTo>
                  <a:pt x="0" y="352338"/>
                </a:moveTo>
                <a:lnTo>
                  <a:pt x="184558" y="117446"/>
                </a:lnTo>
                <a:lnTo>
                  <a:pt x="553674" y="33556"/>
                </a:lnTo>
                <a:lnTo>
                  <a:pt x="1249960" y="0"/>
                </a:lnTo>
                <a:lnTo>
                  <a:pt x="1761688" y="0"/>
                </a:lnTo>
                <a:lnTo>
                  <a:pt x="2130804" y="184558"/>
                </a:lnTo>
                <a:lnTo>
                  <a:pt x="2298584" y="461395"/>
                </a:lnTo>
                <a:lnTo>
                  <a:pt x="2248250" y="864066"/>
                </a:lnTo>
                <a:lnTo>
                  <a:pt x="1392573" y="822121"/>
                </a:lnTo>
                <a:lnTo>
                  <a:pt x="696287" y="713064"/>
                </a:lnTo>
                <a:lnTo>
                  <a:pt x="260059" y="620786"/>
                </a:lnTo>
              </a:path>
            </a:pathLst>
          </a:custGeom>
          <a:solidFill>
            <a:schemeClr val="accent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58C55237-2270-54C8-7ED4-D0B5017DA312}"/>
              </a:ext>
            </a:extLst>
          </p:cNvPr>
          <p:cNvSpPr txBox="1"/>
          <p:nvPr/>
        </p:nvSpPr>
        <p:spPr>
          <a:xfrm>
            <a:off x="735209" y="1259924"/>
            <a:ext cx="689196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dirty="0"/>
              <a:t>Øge jordens humusindhold</a:t>
            </a:r>
          </a:p>
          <a:p>
            <a:r>
              <a:rPr lang="da-DK" dirty="0"/>
              <a:t>(+1% &gt; jordens vandindhold ved markkapacitet øges med 2 %).</a:t>
            </a:r>
          </a:p>
        </p:txBody>
      </p:sp>
      <p:sp>
        <p:nvSpPr>
          <p:cNvPr id="8" name="Kombinationstegning: figur 7">
            <a:extLst>
              <a:ext uri="{FF2B5EF4-FFF2-40B4-BE49-F238E27FC236}">
                <a16:creationId xmlns:a16="http://schemas.microsoft.com/office/drawing/2014/main" id="{049A7FC8-6433-8932-F998-6B3A316CB61A}"/>
              </a:ext>
            </a:extLst>
          </p:cNvPr>
          <p:cNvSpPr/>
          <p:nvPr/>
        </p:nvSpPr>
        <p:spPr>
          <a:xfrm>
            <a:off x="6496865" y="3156832"/>
            <a:ext cx="5528345" cy="813799"/>
          </a:xfrm>
          <a:custGeom>
            <a:avLst/>
            <a:gdLst>
              <a:gd name="connsiteX0" fmla="*/ 167780 w 5528345"/>
              <a:gd name="connsiteY0" fmla="*/ 570451 h 813799"/>
              <a:gd name="connsiteX1" fmla="*/ 125835 w 5528345"/>
              <a:gd name="connsiteY1" fmla="*/ 478172 h 813799"/>
              <a:gd name="connsiteX2" fmla="*/ 58723 w 5528345"/>
              <a:gd name="connsiteY2" fmla="*/ 444616 h 813799"/>
              <a:gd name="connsiteX3" fmla="*/ 41945 w 5528345"/>
              <a:gd name="connsiteY3" fmla="*/ 419449 h 813799"/>
              <a:gd name="connsiteX4" fmla="*/ 8389 w 5528345"/>
              <a:gd name="connsiteY4" fmla="*/ 385893 h 813799"/>
              <a:gd name="connsiteX5" fmla="*/ 0 w 5528345"/>
              <a:gd name="connsiteY5" fmla="*/ 352337 h 813799"/>
              <a:gd name="connsiteX6" fmla="*/ 50334 w 5528345"/>
              <a:gd name="connsiteY6" fmla="*/ 285225 h 813799"/>
              <a:gd name="connsiteX7" fmla="*/ 100668 w 5528345"/>
              <a:gd name="connsiteY7" fmla="*/ 268447 h 813799"/>
              <a:gd name="connsiteX8" fmla="*/ 302003 w 5528345"/>
              <a:gd name="connsiteY8" fmla="*/ 276836 h 813799"/>
              <a:gd name="connsiteX9" fmla="*/ 377504 w 5528345"/>
              <a:gd name="connsiteY9" fmla="*/ 310392 h 813799"/>
              <a:gd name="connsiteX10" fmla="*/ 411060 w 5528345"/>
              <a:gd name="connsiteY10" fmla="*/ 318781 h 813799"/>
              <a:gd name="connsiteX11" fmla="*/ 520117 w 5528345"/>
              <a:gd name="connsiteY11" fmla="*/ 394282 h 813799"/>
              <a:gd name="connsiteX12" fmla="*/ 562062 w 5528345"/>
              <a:gd name="connsiteY12" fmla="*/ 411060 h 813799"/>
              <a:gd name="connsiteX13" fmla="*/ 629174 w 5528345"/>
              <a:gd name="connsiteY13" fmla="*/ 469783 h 813799"/>
              <a:gd name="connsiteX14" fmla="*/ 679508 w 5528345"/>
              <a:gd name="connsiteY14" fmla="*/ 494950 h 813799"/>
              <a:gd name="connsiteX15" fmla="*/ 729842 w 5528345"/>
              <a:gd name="connsiteY15" fmla="*/ 545284 h 813799"/>
              <a:gd name="connsiteX16" fmla="*/ 838899 w 5528345"/>
              <a:gd name="connsiteY16" fmla="*/ 612396 h 813799"/>
              <a:gd name="connsiteX17" fmla="*/ 922789 w 5528345"/>
              <a:gd name="connsiteY17" fmla="*/ 679508 h 813799"/>
              <a:gd name="connsiteX18" fmla="*/ 956345 w 5528345"/>
              <a:gd name="connsiteY18" fmla="*/ 704675 h 813799"/>
              <a:gd name="connsiteX19" fmla="*/ 1040235 w 5528345"/>
              <a:gd name="connsiteY19" fmla="*/ 763398 h 813799"/>
              <a:gd name="connsiteX20" fmla="*/ 1140903 w 5528345"/>
              <a:gd name="connsiteY20" fmla="*/ 788565 h 813799"/>
              <a:gd name="connsiteX21" fmla="*/ 1191236 w 5528345"/>
              <a:gd name="connsiteY21" fmla="*/ 805343 h 813799"/>
              <a:gd name="connsiteX22" fmla="*/ 1484851 w 5528345"/>
              <a:gd name="connsiteY22" fmla="*/ 796954 h 813799"/>
              <a:gd name="connsiteX23" fmla="*/ 1585519 w 5528345"/>
              <a:gd name="connsiteY23" fmla="*/ 763398 h 813799"/>
              <a:gd name="connsiteX24" fmla="*/ 1644242 w 5528345"/>
              <a:gd name="connsiteY24" fmla="*/ 746620 h 813799"/>
              <a:gd name="connsiteX25" fmla="*/ 1669409 w 5528345"/>
              <a:gd name="connsiteY25" fmla="*/ 738231 h 813799"/>
              <a:gd name="connsiteX26" fmla="*/ 1711354 w 5528345"/>
              <a:gd name="connsiteY26" fmla="*/ 687897 h 813799"/>
              <a:gd name="connsiteX27" fmla="*/ 1728132 w 5528345"/>
              <a:gd name="connsiteY27" fmla="*/ 654341 h 813799"/>
              <a:gd name="connsiteX28" fmla="*/ 1719743 w 5528345"/>
              <a:gd name="connsiteY28" fmla="*/ 528506 h 813799"/>
              <a:gd name="connsiteX29" fmla="*/ 1635853 w 5528345"/>
              <a:gd name="connsiteY29" fmla="*/ 486561 h 813799"/>
              <a:gd name="connsiteX30" fmla="*/ 1610686 w 5528345"/>
              <a:gd name="connsiteY30" fmla="*/ 469783 h 813799"/>
              <a:gd name="connsiteX31" fmla="*/ 1551963 w 5528345"/>
              <a:gd name="connsiteY31" fmla="*/ 453005 h 813799"/>
              <a:gd name="connsiteX32" fmla="*/ 1493240 w 5528345"/>
              <a:gd name="connsiteY32" fmla="*/ 436227 h 813799"/>
              <a:gd name="connsiteX33" fmla="*/ 1409350 w 5528345"/>
              <a:gd name="connsiteY33" fmla="*/ 385893 h 813799"/>
              <a:gd name="connsiteX34" fmla="*/ 1367405 w 5528345"/>
              <a:gd name="connsiteY34" fmla="*/ 377504 h 813799"/>
              <a:gd name="connsiteX35" fmla="*/ 1342238 w 5528345"/>
              <a:gd name="connsiteY35" fmla="*/ 360726 h 813799"/>
              <a:gd name="connsiteX36" fmla="*/ 1300293 w 5528345"/>
              <a:gd name="connsiteY36" fmla="*/ 318781 h 813799"/>
              <a:gd name="connsiteX37" fmla="*/ 1258348 w 5528345"/>
              <a:gd name="connsiteY37" fmla="*/ 302003 h 813799"/>
              <a:gd name="connsiteX38" fmla="*/ 1233181 w 5528345"/>
              <a:gd name="connsiteY38" fmla="*/ 268447 h 813799"/>
              <a:gd name="connsiteX39" fmla="*/ 1199625 w 5528345"/>
              <a:gd name="connsiteY39" fmla="*/ 260058 h 813799"/>
              <a:gd name="connsiteX40" fmla="*/ 1191236 w 5528345"/>
              <a:gd name="connsiteY40" fmla="*/ 234891 h 813799"/>
              <a:gd name="connsiteX41" fmla="*/ 1157680 w 5528345"/>
              <a:gd name="connsiteY41" fmla="*/ 218113 h 813799"/>
              <a:gd name="connsiteX42" fmla="*/ 1191236 w 5528345"/>
              <a:gd name="connsiteY42" fmla="*/ 75500 h 813799"/>
              <a:gd name="connsiteX43" fmla="*/ 1224792 w 5528345"/>
              <a:gd name="connsiteY43" fmla="*/ 67111 h 813799"/>
              <a:gd name="connsiteX44" fmla="*/ 1333849 w 5528345"/>
              <a:gd name="connsiteY44" fmla="*/ 75500 h 813799"/>
              <a:gd name="connsiteX45" fmla="*/ 1392572 w 5528345"/>
              <a:gd name="connsiteY45" fmla="*/ 117445 h 813799"/>
              <a:gd name="connsiteX46" fmla="*/ 1442906 w 5528345"/>
              <a:gd name="connsiteY46" fmla="*/ 134223 h 813799"/>
              <a:gd name="connsiteX47" fmla="*/ 1493240 w 5528345"/>
              <a:gd name="connsiteY47" fmla="*/ 167779 h 813799"/>
              <a:gd name="connsiteX48" fmla="*/ 1535185 w 5528345"/>
              <a:gd name="connsiteY48" fmla="*/ 201335 h 813799"/>
              <a:gd name="connsiteX49" fmla="*/ 1577130 w 5528345"/>
              <a:gd name="connsiteY49" fmla="*/ 209724 h 813799"/>
              <a:gd name="connsiteX50" fmla="*/ 1619075 w 5528345"/>
              <a:gd name="connsiteY50" fmla="*/ 226502 h 813799"/>
              <a:gd name="connsiteX51" fmla="*/ 1661020 w 5528345"/>
              <a:gd name="connsiteY51" fmla="*/ 234891 h 813799"/>
              <a:gd name="connsiteX52" fmla="*/ 1786855 w 5528345"/>
              <a:gd name="connsiteY52" fmla="*/ 260058 h 813799"/>
              <a:gd name="connsiteX53" fmla="*/ 1828800 w 5528345"/>
              <a:gd name="connsiteY53" fmla="*/ 276836 h 813799"/>
              <a:gd name="connsiteX54" fmla="*/ 1853967 w 5528345"/>
              <a:gd name="connsiteY54" fmla="*/ 285225 h 813799"/>
              <a:gd name="connsiteX55" fmla="*/ 1937857 w 5528345"/>
              <a:gd name="connsiteY55" fmla="*/ 327170 h 813799"/>
              <a:gd name="connsiteX56" fmla="*/ 1988191 w 5528345"/>
              <a:gd name="connsiteY56" fmla="*/ 352337 h 813799"/>
              <a:gd name="connsiteX57" fmla="*/ 2013358 w 5528345"/>
              <a:gd name="connsiteY57" fmla="*/ 377504 h 813799"/>
              <a:gd name="connsiteX58" fmla="*/ 2080469 w 5528345"/>
              <a:gd name="connsiteY58" fmla="*/ 427838 h 813799"/>
              <a:gd name="connsiteX59" fmla="*/ 2105636 w 5528345"/>
              <a:gd name="connsiteY59" fmla="*/ 453005 h 813799"/>
              <a:gd name="connsiteX60" fmla="*/ 2139192 w 5528345"/>
              <a:gd name="connsiteY60" fmla="*/ 461394 h 813799"/>
              <a:gd name="connsiteX61" fmla="*/ 2164359 w 5528345"/>
              <a:gd name="connsiteY61" fmla="*/ 469783 h 813799"/>
              <a:gd name="connsiteX62" fmla="*/ 2231471 w 5528345"/>
              <a:gd name="connsiteY62" fmla="*/ 503339 h 813799"/>
              <a:gd name="connsiteX63" fmla="*/ 2256638 w 5528345"/>
              <a:gd name="connsiteY63" fmla="*/ 511728 h 813799"/>
              <a:gd name="connsiteX64" fmla="*/ 2290194 w 5528345"/>
              <a:gd name="connsiteY64" fmla="*/ 528506 h 813799"/>
              <a:gd name="connsiteX65" fmla="*/ 2340528 w 5528345"/>
              <a:gd name="connsiteY65" fmla="*/ 536895 h 813799"/>
              <a:gd name="connsiteX66" fmla="*/ 2382473 w 5528345"/>
              <a:gd name="connsiteY66" fmla="*/ 553673 h 813799"/>
              <a:gd name="connsiteX67" fmla="*/ 2751589 w 5528345"/>
              <a:gd name="connsiteY67" fmla="*/ 536895 h 813799"/>
              <a:gd name="connsiteX68" fmla="*/ 2810312 w 5528345"/>
              <a:gd name="connsiteY68" fmla="*/ 520117 h 813799"/>
              <a:gd name="connsiteX69" fmla="*/ 2927758 w 5528345"/>
              <a:gd name="connsiteY69" fmla="*/ 478172 h 813799"/>
              <a:gd name="connsiteX70" fmla="*/ 2961314 w 5528345"/>
              <a:gd name="connsiteY70" fmla="*/ 453005 h 813799"/>
              <a:gd name="connsiteX71" fmla="*/ 2994869 w 5528345"/>
              <a:gd name="connsiteY71" fmla="*/ 436227 h 813799"/>
              <a:gd name="connsiteX72" fmla="*/ 3003258 w 5528345"/>
              <a:gd name="connsiteY72" fmla="*/ 394282 h 813799"/>
              <a:gd name="connsiteX73" fmla="*/ 2994869 w 5528345"/>
              <a:gd name="connsiteY73" fmla="*/ 352337 h 813799"/>
              <a:gd name="connsiteX74" fmla="*/ 2919369 w 5528345"/>
              <a:gd name="connsiteY74" fmla="*/ 318781 h 813799"/>
              <a:gd name="connsiteX75" fmla="*/ 2885813 w 5528345"/>
              <a:gd name="connsiteY75" fmla="*/ 302003 h 813799"/>
              <a:gd name="connsiteX76" fmla="*/ 2776756 w 5528345"/>
              <a:gd name="connsiteY76" fmla="*/ 260058 h 813799"/>
              <a:gd name="connsiteX77" fmla="*/ 2751589 w 5528345"/>
              <a:gd name="connsiteY77" fmla="*/ 234891 h 813799"/>
              <a:gd name="connsiteX78" fmla="*/ 2776756 w 5528345"/>
              <a:gd name="connsiteY78" fmla="*/ 176168 h 813799"/>
              <a:gd name="connsiteX79" fmla="*/ 2852257 w 5528345"/>
              <a:gd name="connsiteY79" fmla="*/ 151001 h 813799"/>
              <a:gd name="connsiteX80" fmla="*/ 2952925 w 5528345"/>
              <a:gd name="connsiteY80" fmla="*/ 159390 h 813799"/>
              <a:gd name="connsiteX81" fmla="*/ 3053592 w 5528345"/>
              <a:gd name="connsiteY81" fmla="*/ 201335 h 813799"/>
              <a:gd name="connsiteX82" fmla="*/ 3129093 w 5528345"/>
              <a:gd name="connsiteY82" fmla="*/ 243280 h 813799"/>
              <a:gd name="connsiteX83" fmla="*/ 3137482 w 5528345"/>
              <a:gd name="connsiteY83" fmla="*/ 268447 h 813799"/>
              <a:gd name="connsiteX84" fmla="*/ 3179427 w 5528345"/>
              <a:gd name="connsiteY84" fmla="*/ 285225 h 813799"/>
              <a:gd name="connsiteX85" fmla="*/ 3212983 w 5528345"/>
              <a:gd name="connsiteY85" fmla="*/ 302003 h 813799"/>
              <a:gd name="connsiteX86" fmla="*/ 3246539 w 5528345"/>
              <a:gd name="connsiteY86" fmla="*/ 335559 h 813799"/>
              <a:gd name="connsiteX87" fmla="*/ 3305262 w 5528345"/>
              <a:gd name="connsiteY87" fmla="*/ 369115 h 813799"/>
              <a:gd name="connsiteX88" fmla="*/ 3338818 w 5528345"/>
              <a:gd name="connsiteY88" fmla="*/ 402671 h 813799"/>
              <a:gd name="connsiteX89" fmla="*/ 3372374 w 5528345"/>
              <a:gd name="connsiteY89" fmla="*/ 419449 h 813799"/>
              <a:gd name="connsiteX90" fmla="*/ 3397541 w 5528345"/>
              <a:gd name="connsiteY90" fmla="*/ 453005 h 813799"/>
              <a:gd name="connsiteX91" fmla="*/ 3523376 w 5528345"/>
              <a:gd name="connsiteY91" fmla="*/ 486561 h 813799"/>
              <a:gd name="connsiteX92" fmla="*/ 3707934 w 5528345"/>
              <a:gd name="connsiteY92" fmla="*/ 511728 h 813799"/>
              <a:gd name="connsiteX93" fmla="*/ 3724712 w 5528345"/>
              <a:gd name="connsiteY93" fmla="*/ 469783 h 813799"/>
              <a:gd name="connsiteX94" fmla="*/ 3825380 w 5528345"/>
              <a:gd name="connsiteY94" fmla="*/ 478172 h 813799"/>
              <a:gd name="connsiteX95" fmla="*/ 3875714 w 5528345"/>
              <a:gd name="connsiteY95" fmla="*/ 486561 h 813799"/>
              <a:gd name="connsiteX96" fmla="*/ 3959603 w 5528345"/>
              <a:gd name="connsiteY96" fmla="*/ 494950 h 813799"/>
              <a:gd name="connsiteX97" fmla="*/ 4194495 w 5528345"/>
              <a:gd name="connsiteY97" fmla="*/ 444616 h 813799"/>
              <a:gd name="connsiteX98" fmla="*/ 4236440 w 5528345"/>
              <a:gd name="connsiteY98" fmla="*/ 394282 h 813799"/>
              <a:gd name="connsiteX99" fmla="*/ 4202884 w 5528345"/>
              <a:gd name="connsiteY99" fmla="*/ 318781 h 813799"/>
              <a:gd name="connsiteX100" fmla="*/ 4152550 w 5528345"/>
              <a:gd name="connsiteY100" fmla="*/ 310392 h 813799"/>
              <a:gd name="connsiteX101" fmla="*/ 4127383 w 5528345"/>
              <a:gd name="connsiteY101" fmla="*/ 302003 h 813799"/>
              <a:gd name="connsiteX102" fmla="*/ 4085438 w 5528345"/>
              <a:gd name="connsiteY102" fmla="*/ 293614 h 813799"/>
              <a:gd name="connsiteX103" fmla="*/ 3984770 w 5528345"/>
              <a:gd name="connsiteY103" fmla="*/ 268447 h 813799"/>
              <a:gd name="connsiteX104" fmla="*/ 3951214 w 5528345"/>
              <a:gd name="connsiteY104" fmla="*/ 260058 h 813799"/>
              <a:gd name="connsiteX105" fmla="*/ 3875714 w 5528345"/>
              <a:gd name="connsiteY105" fmla="*/ 234891 h 813799"/>
              <a:gd name="connsiteX106" fmla="*/ 3833769 w 5528345"/>
              <a:gd name="connsiteY106" fmla="*/ 201335 h 813799"/>
              <a:gd name="connsiteX107" fmla="*/ 3783435 w 5528345"/>
              <a:gd name="connsiteY107" fmla="*/ 167779 h 813799"/>
              <a:gd name="connsiteX108" fmla="*/ 3758268 w 5528345"/>
              <a:gd name="connsiteY108" fmla="*/ 142612 h 813799"/>
              <a:gd name="connsiteX109" fmla="*/ 3749879 w 5528345"/>
              <a:gd name="connsiteY109" fmla="*/ 117445 h 813799"/>
              <a:gd name="connsiteX110" fmla="*/ 3766657 w 5528345"/>
              <a:gd name="connsiteY110" fmla="*/ 58723 h 813799"/>
              <a:gd name="connsiteX111" fmla="*/ 3842158 w 5528345"/>
              <a:gd name="connsiteY111" fmla="*/ 25167 h 813799"/>
              <a:gd name="connsiteX112" fmla="*/ 3892492 w 5528345"/>
              <a:gd name="connsiteY112" fmla="*/ 16778 h 813799"/>
              <a:gd name="connsiteX113" fmla="*/ 4261607 w 5528345"/>
              <a:gd name="connsiteY113" fmla="*/ 58723 h 813799"/>
              <a:gd name="connsiteX114" fmla="*/ 4337108 w 5528345"/>
              <a:gd name="connsiteY114" fmla="*/ 83889 h 813799"/>
              <a:gd name="connsiteX115" fmla="*/ 4429387 w 5528345"/>
              <a:gd name="connsiteY115" fmla="*/ 125834 h 813799"/>
              <a:gd name="connsiteX116" fmla="*/ 4471332 w 5528345"/>
              <a:gd name="connsiteY116" fmla="*/ 151001 h 813799"/>
              <a:gd name="connsiteX117" fmla="*/ 4538444 w 5528345"/>
              <a:gd name="connsiteY117" fmla="*/ 176168 h 813799"/>
              <a:gd name="connsiteX118" fmla="*/ 4572000 w 5528345"/>
              <a:gd name="connsiteY118" fmla="*/ 201335 h 813799"/>
              <a:gd name="connsiteX119" fmla="*/ 4681057 w 5528345"/>
              <a:gd name="connsiteY119" fmla="*/ 234891 h 813799"/>
              <a:gd name="connsiteX120" fmla="*/ 4798503 w 5528345"/>
              <a:gd name="connsiteY120" fmla="*/ 268447 h 813799"/>
              <a:gd name="connsiteX121" fmla="*/ 4848836 w 5528345"/>
              <a:gd name="connsiteY121" fmla="*/ 285225 h 813799"/>
              <a:gd name="connsiteX122" fmla="*/ 5066950 w 5528345"/>
              <a:gd name="connsiteY122" fmla="*/ 276836 h 813799"/>
              <a:gd name="connsiteX123" fmla="*/ 5092117 w 5528345"/>
              <a:gd name="connsiteY123" fmla="*/ 260058 h 813799"/>
              <a:gd name="connsiteX124" fmla="*/ 5100506 w 5528345"/>
              <a:gd name="connsiteY124" fmla="*/ 226502 h 813799"/>
              <a:gd name="connsiteX125" fmla="*/ 5092117 w 5528345"/>
              <a:gd name="connsiteY125" fmla="*/ 134223 h 813799"/>
              <a:gd name="connsiteX126" fmla="*/ 5058561 w 5528345"/>
              <a:gd name="connsiteY126" fmla="*/ 125834 h 813799"/>
              <a:gd name="connsiteX127" fmla="*/ 5033394 w 5528345"/>
              <a:gd name="connsiteY127" fmla="*/ 109056 h 813799"/>
              <a:gd name="connsiteX128" fmla="*/ 4957893 w 5528345"/>
              <a:gd name="connsiteY128" fmla="*/ 75500 h 813799"/>
              <a:gd name="connsiteX129" fmla="*/ 4966282 w 5528345"/>
              <a:gd name="connsiteY129" fmla="*/ 33556 h 813799"/>
              <a:gd name="connsiteX130" fmla="*/ 4999838 w 5528345"/>
              <a:gd name="connsiteY130" fmla="*/ 16778 h 813799"/>
              <a:gd name="connsiteX131" fmla="*/ 5100506 w 5528345"/>
              <a:gd name="connsiteY131" fmla="*/ 0 h 813799"/>
              <a:gd name="connsiteX132" fmla="*/ 5243119 w 5528345"/>
              <a:gd name="connsiteY132" fmla="*/ 8389 h 813799"/>
              <a:gd name="connsiteX133" fmla="*/ 5385732 w 5528345"/>
              <a:gd name="connsiteY133" fmla="*/ 25167 h 813799"/>
              <a:gd name="connsiteX134" fmla="*/ 5528345 w 5528345"/>
              <a:gd name="connsiteY134" fmla="*/ 25167 h 813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528345" h="813799">
                <a:moveTo>
                  <a:pt x="167780" y="570451"/>
                </a:moveTo>
                <a:cubicBezTo>
                  <a:pt x="159526" y="504421"/>
                  <a:pt x="176267" y="507591"/>
                  <a:pt x="125835" y="478172"/>
                </a:cubicBezTo>
                <a:cubicBezTo>
                  <a:pt x="104231" y="465570"/>
                  <a:pt x="58723" y="444616"/>
                  <a:pt x="58723" y="444616"/>
                </a:cubicBezTo>
                <a:cubicBezTo>
                  <a:pt x="53130" y="436227"/>
                  <a:pt x="48506" y="427104"/>
                  <a:pt x="41945" y="419449"/>
                </a:cubicBezTo>
                <a:cubicBezTo>
                  <a:pt x="31650" y="407439"/>
                  <a:pt x="16773" y="399307"/>
                  <a:pt x="8389" y="385893"/>
                </a:cubicBezTo>
                <a:cubicBezTo>
                  <a:pt x="2278" y="376116"/>
                  <a:pt x="2796" y="363522"/>
                  <a:pt x="0" y="352337"/>
                </a:cubicBezTo>
                <a:cubicBezTo>
                  <a:pt x="10071" y="301983"/>
                  <a:pt x="-2104" y="309061"/>
                  <a:pt x="50334" y="285225"/>
                </a:cubicBezTo>
                <a:cubicBezTo>
                  <a:pt x="66434" y="277907"/>
                  <a:pt x="100668" y="268447"/>
                  <a:pt x="100668" y="268447"/>
                </a:cubicBezTo>
                <a:cubicBezTo>
                  <a:pt x="167780" y="271243"/>
                  <a:pt x="235190" y="269924"/>
                  <a:pt x="302003" y="276836"/>
                </a:cubicBezTo>
                <a:cubicBezTo>
                  <a:pt x="323138" y="279022"/>
                  <a:pt x="357403" y="302854"/>
                  <a:pt x="377504" y="310392"/>
                </a:cubicBezTo>
                <a:cubicBezTo>
                  <a:pt x="388299" y="314440"/>
                  <a:pt x="399875" y="315985"/>
                  <a:pt x="411060" y="318781"/>
                </a:cubicBezTo>
                <a:cubicBezTo>
                  <a:pt x="445993" y="344981"/>
                  <a:pt x="480563" y="374505"/>
                  <a:pt x="520117" y="394282"/>
                </a:cubicBezTo>
                <a:cubicBezTo>
                  <a:pt x="533586" y="401016"/>
                  <a:pt x="548080" y="405467"/>
                  <a:pt x="562062" y="411060"/>
                </a:cubicBezTo>
                <a:cubicBezTo>
                  <a:pt x="585899" y="434897"/>
                  <a:pt x="600292" y="452454"/>
                  <a:pt x="629174" y="469783"/>
                </a:cubicBezTo>
                <a:cubicBezTo>
                  <a:pt x="645259" y="479434"/>
                  <a:pt x="664501" y="483695"/>
                  <a:pt x="679508" y="494950"/>
                </a:cubicBezTo>
                <a:cubicBezTo>
                  <a:pt x="698490" y="509187"/>
                  <a:pt x="709241" y="533512"/>
                  <a:pt x="729842" y="545284"/>
                </a:cubicBezTo>
                <a:cubicBezTo>
                  <a:pt x="770024" y="568245"/>
                  <a:pt x="802050" y="584759"/>
                  <a:pt x="838899" y="612396"/>
                </a:cubicBezTo>
                <a:cubicBezTo>
                  <a:pt x="867547" y="633882"/>
                  <a:pt x="894631" y="657383"/>
                  <a:pt x="922789" y="679508"/>
                </a:cubicBezTo>
                <a:cubicBezTo>
                  <a:pt x="933783" y="688146"/>
                  <a:pt x="945309" y="696091"/>
                  <a:pt x="956345" y="704675"/>
                </a:cubicBezTo>
                <a:cubicBezTo>
                  <a:pt x="986467" y="728103"/>
                  <a:pt x="1005298" y="747517"/>
                  <a:pt x="1040235" y="763398"/>
                </a:cubicBezTo>
                <a:cubicBezTo>
                  <a:pt x="1078718" y="780890"/>
                  <a:pt x="1100042" y="781755"/>
                  <a:pt x="1140903" y="788565"/>
                </a:cubicBezTo>
                <a:cubicBezTo>
                  <a:pt x="1157681" y="794158"/>
                  <a:pt x="1173854" y="802084"/>
                  <a:pt x="1191236" y="805343"/>
                </a:cubicBezTo>
                <a:cubicBezTo>
                  <a:pt x="1294642" y="824732"/>
                  <a:pt x="1372558" y="805937"/>
                  <a:pt x="1484851" y="796954"/>
                </a:cubicBezTo>
                <a:cubicBezTo>
                  <a:pt x="1585154" y="780237"/>
                  <a:pt x="1485270" y="801955"/>
                  <a:pt x="1585519" y="763398"/>
                </a:cubicBezTo>
                <a:cubicBezTo>
                  <a:pt x="1604520" y="756090"/>
                  <a:pt x="1624743" y="752470"/>
                  <a:pt x="1644242" y="746620"/>
                </a:cubicBezTo>
                <a:cubicBezTo>
                  <a:pt x="1652712" y="744079"/>
                  <a:pt x="1661020" y="741027"/>
                  <a:pt x="1669409" y="738231"/>
                </a:cubicBezTo>
                <a:cubicBezTo>
                  <a:pt x="1688060" y="682279"/>
                  <a:pt x="1661490" y="746072"/>
                  <a:pt x="1711354" y="687897"/>
                </a:cubicBezTo>
                <a:cubicBezTo>
                  <a:pt x="1719493" y="678402"/>
                  <a:pt x="1722539" y="665526"/>
                  <a:pt x="1728132" y="654341"/>
                </a:cubicBezTo>
                <a:cubicBezTo>
                  <a:pt x="1725336" y="612396"/>
                  <a:pt x="1733037" y="568387"/>
                  <a:pt x="1719743" y="528506"/>
                </a:cubicBezTo>
                <a:cubicBezTo>
                  <a:pt x="1715076" y="514506"/>
                  <a:pt x="1646583" y="491926"/>
                  <a:pt x="1635853" y="486561"/>
                </a:cubicBezTo>
                <a:cubicBezTo>
                  <a:pt x="1626835" y="482052"/>
                  <a:pt x="1619704" y="474292"/>
                  <a:pt x="1610686" y="469783"/>
                </a:cubicBezTo>
                <a:cubicBezTo>
                  <a:pt x="1597826" y="463353"/>
                  <a:pt x="1563790" y="456230"/>
                  <a:pt x="1551963" y="453005"/>
                </a:cubicBezTo>
                <a:cubicBezTo>
                  <a:pt x="1532323" y="447649"/>
                  <a:pt x="1512372" y="443184"/>
                  <a:pt x="1493240" y="436227"/>
                </a:cubicBezTo>
                <a:cubicBezTo>
                  <a:pt x="1431142" y="413646"/>
                  <a:pt x="1487030" y="421202"/>
                  <a:pt x="1409350" y="385893"/>
                </a:cubicBezTo>
                <a:cubicBezTo>
                  <a:pt x="1396369" y="379993"/>
                  <a:pt x="1381387" y="380300"/>
                  <a:pt x="1367405" y="377504"/>
                </a:cubicBezTo>
                <a:cubicBezTo>
                  <a:pt x="1359016" y="371911"/>
                  <a:pt x="1349826" y="367365"/>
                  <a:pt x="1342238" y="360726"/>
                </a:cubicBezTo>
                <a:cubicBezTo>
                  <a:pt x="1327357" y="347705"/>
                  <a:pt x="1316492" y="330120"/>
                  <a:pt x="1300293" y="318781"/>
                </a:cubicBezTo>
                <a:cubicBezTo>
                  <a:pt x="1287956" y="310145"/>
                  <a:pt x="1272330" y="307596"/>
                  <a:pt x="1258348" y="302003"/>
                </a:cubicBezTo>
                <a:cubicBezTo>
                  <a:pt x="1249959" y="290818"/>
                  <a:pt x="1244558" y="276574"/>
                  <a:pt x="1233181" y="268447"/>
                </a:cubicBezTo>
                <a:cubicBezTo>
                  <a:pt x="1223799" y="261746"/>
                  <a:pt x="1208628" y="267260"/>
                  <a:pt x="1199625" y="260058"/>
                </a:cubicBezTo>
                <a:cubicBezTo>
                  <a:pt x="1192720" y="254534"/>
                  <a:pt x="1197489" y="241144"/>
                  <a:pt x="1191236" y="234891"/>
                </a:cubicBezTo>
                <a:cubicBezTo>
                  <a:pt x="1182393" y="226048"/>
                  <a:pt x="1168865" y="223706"/>
                  <a:pt x="1157680" y="218113"/>
                </a:cubicBezTo>
                <a:cubicBezTo>
                  <a:pt x="1138468" y="160470"/>
                  <a:pt x="1135410" y="168545"/>
                  <a:pt x="1191236" y="75500"/>
                </a:cubicBezTo>
                <a:cubicBezTo>
                  <a:pt x="1197168" y="65613"/>
                  <a:pt x="1213607" y="69907"/>
                  <a:pt x="1224792" y="67111"/>
                </a:cubicBezTo>
                <a:cubicBezTo>
                  <a:pt x="1261144" y="69907"/>
                  <a:pt x="1298927" y="65023"/>
                  <a:pt x="1333849" y="75500"/>
                </a:cubicBezTo>
                <a:cubicBezTo>
                  <a:pt x="1356889" y="82412"/>
                  <a:pt x="1371392" y="106041"/>
                  <a:pt x="1392572" y="117445"/>
                </a:cubicBezTo>
                <a:cubicBezTo>
                  <a:pt x="1408144" y="125830"/>
                  <a:pt x="1427088" y="126314"/>
                  <a:pt x="1442906" y="134223"/>
                </a:cubicBezTo>
                <a:cubicBezTo>
                  <a:pt x="1460942" y="143241"/>
                  <a:pt x="1476932" y="155919"/>
                  <a:pt x="1493240" y="167779"/>
                </a:cubicBezTo>
                <a:cubicBezTo>
                  <a:pt x="1507721" y="178310"/>
                  <a:pt x="1519170" y="193328"/>
                  <a:pt x="1535185" y="201335"/>
                </a:cubicBezTo>
                <a:cubicBezTo>
                  <a:pt x="1547938" y="207712"/>
                  <a:pt x="1563473" y="205627"/>
                  <a:pt x="1577130" y="209724"/>
                </a:cubicBezTo>
                <a:cubicBezTo>
                  <a:pt x="1591554" y="214051"/>
                  <a:pt x="1604651" y="222175"/>
                  <a:pt x="1619075" y="226502"/>
                </a:cubicBezTo>
                <a:cubicBezTo>
                  <a:pt x="1632732" y="230599"/>
                  <a:pt x="1647187" y="231433"/>
                  <a:pt x="1661020" y="234891"/>
                </a:cubicBezTo>
                <a:cubicBezTo>
                  <a:pt x="1764392" y="260734"/>
                  <a:pt x="1674103" y="245964"/>
                  <a:pt x="1786855" y="260058"/>
                </a:cubicBezTo>
                <a:cubicBezTo>
                  <a:pt x="1800837" y="265651"/>
                  <a:pt x="1814700" y="271549"/>
                  <a:pt x="1828800" y="276836"/>
                </a:cubicBezTo>
                <a:cubicBezTo>
                  <a:pt x="1837080" y="279941"/>
                  <a:pt x="1845938" y="281519"/>
                  <a:pt x="1853967" y="285225"/>
                </a:cubicBezTo>
                <a:cubicBezTo>
                  <a:pt x="1882353" y="298326"/>
                  <a:pt x="1909894" y="313188"/>
                  <a:pt x="1937857" y="327170"/>
                </a:cubicBezTo>
                <a:cubicBezTo>
                  <a:pt x="1954635" y="335559"/>
                  <a:pt x="1974927" y="339073"/>
                  <a:pt x="1988191" y="352337"/>
                </a:cubicBezTo>
                <a:cubicBezTo>
                  <a:pt x="1996580" y="360726"/>
                  <a:pt x="2004176" y="369991"/>
                  <a:pt x="2013358" y="377504"/>
                </a:cubicBezTo>
                <a:cubicBezTo>
                  <a:pt x="2035000" y="395211"/>
                  <a:pt x="2060696" y="408065"/>
                  <a:pt x="2080469" y="427838"/>
                </a:cubicBezTo>
                <a:cubicBezTo>
                  <a:pt x="2088858" y="436227"/>
                  <a:pt x="2095335" y="447119"/>
                  <a:pt x="2105636" y="453005"/>
                </a:cubicBezTo>
                <a:cubicBezTo>
                  <a:pt x="2115646" y="458725"/>
                  <a:pt x="2128106" y="458227"/>
                  <a:pt x="2139192" y="461394"/>
                </a:cubicBezTo>
                <a:cubicBezTo>
                  <a:pt x="2147695" y="463823"/>
                  <a:pt x="2156309" y="466124"/>
                  <a:pt x="2164359" y="469783"/>
                </a:cubicBezTo>
                <a:cubicBezTo>
                  <a:pt x="2187128" y="480133"/>
                  <a:pt x="2207743" y="495430"/>
                  <a:pt x="2231471" y="503339"/>
                </a:cubicBezTo>
                <a:cubicBezTo>
                  <a:pt x="2239860" y="506135"/>
                  <a:pt x="2248510" y="508245"/>
                  <a:pt x="2256638" y="511728"/>
                </a:cubicBezTo>
                <a:cubicBezTo>
                  <a:pt x="2268132" y="516654"/>
                  <a:pt x="2278216" y="524913"/>
                  <a:pt x="2290194" y="528506"/>
                </a:cubicBezTo>
                <a:cubicBezTo>
                  <a:pt x="2306486" y="533394"/>
                  <a:pt x="2323750" y="534099"/>
                  <a:pt x="2340528" y="536895"/>
                </a:cubicBezTo>
                <a:cubicBezTo>
                  <a:pt x="2354510" y="542488"/>
                  <a:pt x="2367552" y="551638"/>
                  <a:pt x="2382473" y="553673"/>
                </a:cubicBezTo>
                <a:cubicBezTo>
                  <a:pt x="2532475" y="574128"/>
                  <a:pt x="2586945" y="555189"/>
                  <a:pt x="2751589" y="536895"/>
                </a:cubicBezTo>
                <a:cubicBezTo>
                  <a:pt x="2775790" y="530845"/>
                  <a:pt x="2787961" y="528713"/>
                  <a:pt x="2810312" y="520117"/>
                </a:cubicBezTo>
                <a:cubicBezTo>
                  <a:pt x="2915718" y="479576"/>
                  <a:pt x="2860845" y="494900"/>
                  <a:pt x="2927758" y="478172"/>
                </a:cubicBezTo>
                <a:cubicBezTo>
                  <a:pt x="2938943" y="469783"/>
                  <a:pt x="2949458" y="460415"/>
                  <a:pt x="2961314" y="453005"/>
                </a:cubicBezTo>
                <a:cubicBezTo>
                  <a:pt x="2971918" y="446377"/>
                  <a:pt x="2987601" y="446403"/>
                  <a:pt x="2994869" y="436227"/>
                </a:cubicBezTo>
                <a:cubicBezTo>
                  <a:pt x="3003156" y="424624"/>
                  <a:pt x="3000462" y="408264"/>
                  <a:pt x="3003258" y="394282"/>
                </a:cubicBezTo>
                <a:cubicBezTo>
                  <a:pt x="3000462" y="380300"/>
                  <a:pt x="3003156" y="363940"/>
                  <a:pt x="2994869" y="352337"/>
                </a:cubicBezTo>
                <a:cubicBezTo>
                  <a:pt x="2990066" y="345613"/>
                  <a:pt x="2922083" y="319987"/>
                  <a:pt x="2919369" y="318781"/>
                </a:cubicBezTo>
                <a:cubicBezTo>
                  <a:pt x="2907941" y="313702"/>
                  <a:pt x="2897485" y="306492"/>
                  <a:pt x="2885813" y="302003"/>
                </a:cubicBezTo>
                <a:cubicBezTo>
                  <a:pt x="2863844" y="293553"/>
                  <a:pt x="2803212" y="278955"/>
                  <a:pt x="2776756" y="260058"/>
                </a:cubicBezTo>
                <a:cubicBezTo>
                  <a:pt x="2767102" y="253162"/>
                  <a:pt x="2759978" y="243280"/>
                  <a:pt x="2751589" y="234891"/>
                </a:cubicBezTo>
                <a:cubicBezTo>
                  <a:pt x="2759978" y="215317"/>
                  <a:pt x="2764943" y="193888"/>
                  <a:pt x="2776756" y="176168"/>
                </a:cubicBezTo>
                <a:cubicBezTo>
                  <a:pt x="2791501" y="154051"/>
                  <a:pt x="2833437" y="154138"/>
                  <a:pt x="2852257" y="151001"/>
                </a:cubicBezTo>
                <a:cubicBezTo>
                  <a:pt x="2885813" y="153797"/>
                  <a:pt x="2920258" y="151223"/>
                  <a:pt x="2952925" y="159390"/>
                </a:cubicBezTo>
                <a:cubicBezTo>
                  <a:pt x="2988192" y="168207"/>
                  <a:pt x="3021078" y="185078"/>
                  <a:pt x="3053592" y="201335"/>
                </a:cubicBezTo>
                <a:cubicBezTo>
                  <a:pt x="3101732" y="225405"/>
                  <a:pt x="3076425" y="211679"/>
                  <a:pt x="3129093" y="243280"/>
                </a:cubicBezTo>
                <a:cubicBezTo>
                  <a:pt x="3131889" y="251669"/>
                  <a:pt x="3130689" y="262786"/>
                  <a:pt x="3137482" y="268447"/>
                </a:cubicBezTo>
                <a:cubicBezTo>
                  <a:pt x="3149050" y="278087"/>
                  <a:pt x="3165666" y="279109"/>
                  <a:pt x="3179427" y="285225"/>
                </a:cubicBezTo>
                <a:cubicBezTo>
                  <a:pt x="3190855" y="290304"/>
                  <a:pt x="3202979" y="294500"/>
                  <a:pt x="3212983" y="302003"/>
                </a:cubicBezTo>
                <a:cubicBezTo>
                  <a:pt x="3225638" y="311494"/>
                  <a:pt x="3234634" y="325142"/>
                  <a:pt x="3246539" y="335559"/>
                </a:cubicBezTo>
                <a:cubicBezTo>
                  <a:pt x="3277793" y="362906"/>
                  <a:pt x="3272761" y="358281"/>
                  <a:pt x="3305262" y="369115"/>
                </a:cubicBezTo>
                <a:cubicBezTo>
                  <a:pt x="3316447" y="380300"/>
                  <a:pt x="3326163" y="393180"/>
                  <a:pt x="3338818" y="402671"/>
                </a:cubicBezTo>
                <a:cubicBezTo>
                  <a:pt x="3348822" y="410174"/>
                  <a:pt x="3362879" y="411310"/>
                  <a:pt x="3372374" y="419449"/>
                </a:cubicBezTo>
                <a:cubicBezTo>
                  <a:pt x="3382990" y="428548"/>
                  <a:pt x="3386356" y="444616"/>
                  <a:pt x="3397541" y="453005"/>
                </a:cubicBezTo>
                <a:cubicBezTo>
                  <a:pt x="3422422" y="471666"/>
                  <a:pt x="3507176" y="483321"/>
                  <a:pt x="3523376" y="486561"/>
                </a:cubicBezTo>
                <a:cubicBezTo>
                  <a:pt x="3592741" y="517390"/>
                  <a:pt x="3623647" y="545443"/>
                  <a:pt x="3707934" y="511728"/>
                </a:cubicBezTo>
                <a:cubicBezTo>
                  <a:pt x="3721916" y="506135"/>
                  <a:pt x="3719119" y="483765"/>
                  <a:pt x="3724712" y="469783"/>
                </a:cubicBezTo>
                <a:cubicBezTo>
                  <a:pt x="3758268" y="472579"/>
                  <a:pt x="3791914" y="474454"/>
                  <a:pt x="3825380" y="478172"/>
                </a:cubicBezTo>
                <a:cubicBezTo>
                  <a:pt x="3842285" y="480050"/>
                  <a:pt x="3858836" y="484451"/>
                  <a:pt x="3875714" y="486561"/>
                </a:cubicBezTo>
                <a:cubicBezTo>
                  <a:pt x="3903599" y="490047"/>
                  <a:pt x="3931640" y="492154"/>
                  <a:pt x="3959603" y="494950"/>
                </a:cubicBezTo>
                <a:cubicBezTo>
                  <a:pt x="4032617" y="487649"/>
                  <a:pt x="4130917" y="497598"/>
                  <a:pt x="4194495" y="444616"/>
                </a:cubicBezTo>
                <a:cubicBezTo>
                  <a:pt x="4218717" y="424431"/>
                  <a:pt x="4219943" y="419028"/>
                  <a:pt x="4236440" y="394282"/>
                </a:cubicBezTo>
                <a:cubicBezTo>
                  <a:pt x="4235129" y="390350"/>
                  <a:pt x="4218837" y="326757"/>
                  <a:pt x="4202884" y="318781"/>
                </a:cubicBezTo>
                <a:cubicBezTo>
                  <a:pt x="4187670" y="311174"/>
                  <a:pt x="4169154" y="314082"/>
                  <a:pt x="4152550" y="310392"/>
                </a:cubicBezTo>
                <a:cubicBezTo>
                  <a:pt x="4143918" y="308474"/>
                  <a:pt x="4135962" y="304148"/>
                  <a:pt x="4127383" y="302003"/>
                </a:cubicBezTo>
                <a:cubicBezTo>
                  <a:pt x="4113550" y="298545"/>
                  <a:pt x="4099318" y="296880"/>
                  <a:pt x="4085438" y="293614"/>
                </a:cubicBezTo>
                <a:cubicBezTo>
                  <a:pt x="4051769" y="285692"/>
                  <a:pt x="4018326" y="276836"/>
                  <a:pt x="3984770" y="268447"/>
                </a:cubicBezTo>
                <a:cubicBezTo>
                  <a:pt x="3973585" y="265651"/>
                  <a:pt x="3962152" y="263704"/>
                  <a:pt x="3951214" y="260058"/>
                </a:cubicBezTo>
                <a:lnTo>
                  <a:pt x="3875714" y="234891"/>
                </a:lnTo>
                <a:cubicBezTo>
                  <a:pt x="3861732" y="223706"/>
                  <a:pt x="3848250" y="211866"/>
                  <a:pt x="3833769" y="201335"/>
                </a:cubicBezTo>
                <a:cubicBezTo>
                  <a:pt x="3817461" y="189475"/>
                  <a:pt x="3797694" y="182038"/>
                  <a:pt x="3783435" y="167779"/>
                </a:cubicBezTo>
                <a:lnTo>
                  <a:pt x="3758268" y="142612"/>
                </a:lnTo>
                <a:cubicBezTo>
                  <a:pt x="3755472" y="134223"/>
                  <a:pt x="3748999" y="126244"/>
                  <a:pt x="3749879" y="117445"/>
                </a:cubicBezTo>
                <a:cubicBezTo>
                  <a:pt x="3751905" y="97189"/>
                  <a:pt x="3756183" y="76179"/>
                  <a:pt x="3766657" y="58723"/>
                </a:cubicBezTo>
                <a:cubicBezTo>
                  <a:pt x="3783194" y="31161"/>
                  <a:pt x="3815491" y="30015"/>
                  <a:pt x="3842158" y="25167"/>
                </a:cubicBezTo>
                <a:cubicBezTo>
                  <a:pt x="3858893" y="22124"/>
                  <a:pt x="3875714" y="19574"/>
                  <a:pt x="3892492" y="16778"/>
                </a:cubicBezTo>
                <a:cubicBezTo>
                  <a:pt x="3929184" y="20329"/>
                  <a:pt x="4176264" y="39327"/>
                  <a:pt x="4261607" y="58723"/>
                </a:cubicBezTo>
                <a:cubicBezTo>
                  <a:pt x="4287476" y="64602"/>
                  <a:pt x="4312125" y="74967"/>
                  <a:pt x="4337108" y="83889"/>
                </a:cubicBezTo>
                <a:cubicBezTo>
                  <a:pt x="4370595" y="95848"/>
                  <a:pt x="4397816" y="108613"/>
                  <a:pt x="4429387" y="125834"/>
                </a:cubicBezTo>
                <a:cubicBezTo>
                  <a:pt x="4443701" y="133642"/>
                  <a:pt x="4456527" y="144168"/>
                  <a:pt x="4471332" y="151001"/>
                </a:cubicBezTo>
                <a:cubicBezTo>
                  <a:pt x="4493025" y="161013"/>
                  <a:pt x="4517074" y="165483"/>
                  <a:pt x="4538444" y="176168"/>
                </a:cubicBezTo>
                <a:cubicBezTo>
                  <a:pt x="4550950" y="182421"/>
                  <a:pt x="4559071" y="196011"/>
                  <a:pt x="4572000" y="201335"/>
                </a:cubicBezTo>
                <a:cubicBezTo>
                  <a:pt x="4607169" y="215817"/>
                  <a:pt x="4644975" y="222864"/>
                  <a:pt x="4681057" y="234891"/>
                </a:cubicBezTo>
                <a:cubicBezTo>
                  <a:pt x="4801746" y="275121"/>
                  <a:pt x="4651024" y="226310"/>
                  <a:pt x="4798503" y="268447"/>
                </a:cubicBezTo>
                <a:cubicBezTo>
                  <a:pt x="4815508" y="273306"/>
                  <a:pt x="4832058" y="279632"/>
                  <a:pt x="4848836" y="285225"/>
                </a:cubicBezTo>
                <a:cubicBezTo>
                  <a:pt x="4921541" y="282429"/>
                  <a:pt x="4994578" y="284323"/>
                  <a:pt x="5066950" y="276836"/>
                </a:cubicBezTo>
                <a:cubicBezTo>
                  <a:pt x="5076979" y="275799"/>
                  <a:pt x="5086524" y="268447"/>
                  <a:pt x="5092117" y="260058"/>
                </a:cubicBezTo>
                <a:cubicBezTo>
                  <a:pt x="5098512" y="250465"/>
                  <a:pt x="5097710" y="237687"/>
                  <a:pt x="5100506" y="226502"/>
                </a:cubicBezTo>
                <a:cubicBezTo>
                  <a:pt x="5097710" y="195742"/>
                  <a:pt x="5103996" y="162734"/>
                  <a:pt x="5092117" y="134223"/>
                </a:cubicBezTo>
                <a:cubicBezTo>
                  <a:pt x="5087683" y="123580"/>
                  <a:pt x="5069158" y="130376"/>
                  <a:pt x="5058561" y="125834"/>
                </a:cubicBezTo>
                <a:cubicBezTo>
                  <a:pt x="5049294" y="121862"/>
                  <a:pt x="5042607" y="113151"/>
                  <a:pt x="5033394" y="109056"/>
                </a:cubicBezTo>
                <a:cubicBezTo>
                  <a:pt x="4943546" y="69123"/>
                  <a:pt x="5014849" y="113471"/>
                  <a:pt x="4957893" y="75500"/>
                </a:cubicBezTo>
                <a:cubicBezTo>
                  <a:pt x="4960689" y="61519"/>
                  <a:pt x="4957994" y="45158"/>
                  <a:pt x="4966282" y="33556"/>
                </a:cubicBezTo>
                <a:cubicBezTo>
                  <a:pt x="4973551" y="23380"/>
                  <a:pt x="4987974" y="20733"/>
                  <a:pt x="4999838" y="16778"/>
                </a:cubicBezTo>
                <a:cubicBezTo>
                  <a:pt x="5018238" y="10645"/>
                  <a:pt x="5087206" y="1900"/>
                  <a:pt x="5100506" y="0"/>
                </a:cubicBezTo>
                <a:cubicBezTo>
                  <a:pt x="5148044" y="2796"/>
                  <a:pt x="5195664" y="4434"/>
                  <a:pt x="5243119" y="8389"/>
                </a:cubicBezTo>
                <a:cubicBezTo>
                  <a:pt x="5341832" y="16615"/>
                  <a:pt x="5264871" y="20691"/>
                  <a:pt x="5385732" y="25167"/>
                </a:cubicBezTo>
                <a:cubicBezTo>
                  <a:pt x="5433237" y="26926"/>
                  <a:pt x="5480807" y="25167"/>
                  <a:pt x="5528345" y="25167"/>
                </a:cubicBezTo>
              </a:path>
            </a:pathLst>
          </a:cu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26" name="Picture 2" descr="Stor svineejendom til salg på Djursland | LandbrugsAvisen">
            <a:extLst>
              <a:ext uri="{FF2B5EF4-FFF2-40B4-BE49-F238E27FC236}">
                <a16:creationId xmlns:a16="http://schemas.microsoft.com/office/drawing/2014/main" id="{D846025D-3BDA-8628-C81D-5C51E0145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120" y="4432503"/>
            <a:ext cx="3574034" cy="200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990430FB-8B02-4B4A-2029-D2CD73672247}"/>
              </a:ext>
            </a:extLst>
          </p:cNvPr>
          <p:cNvSpPr txBox="1"/>
          <p:nvPr/>
        </p:nvSpPr>
        <p:spPr>
          <a:xfrm>
            <a:off x="4181189" y="6448976"/>
            <a:ext cx="60946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900" dirty="0">
                <a:solidFill>
                  <a:schemeClr val="bg1">
                    <a:lumMod val="50000"/>
                  </a:schemeClr>
                </a:solidFill>
              </a:rPr>
              <a:t>https://landbrugsavisen.dk/stor-svineejendom-til-salg-p%C3%A5-djursland - </a:t>
            </a:r>
          </a:p>
        </p:txBody>
      </p:sp>
    </p:spTree>
    <p:extLst>
      <p:ext uri="{BB962C8B-B14F-4D97-AF65-F5344CB8AC3E}">
        <p14:creationId xmlns:p14="http://schemas.microsoft.com/office/powerpoint/2010/main" val="3043367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E7A2D-65EF-FC93-EA0A-8E0115A83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Samarbejdsmuligheder … og forhåbentlig mange flere!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4F1F7FA-3427-BE3C-4203-4046F8DF1925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da-DK" dirty="0"/>
              <a:t>Landbruget kan ikke løse disse udfordringer alene.</a:t>
            </a:r>
          </a:p>
          <a:p>
            <a:r>
              <a:rPr lang="da-DK" dirty="0"/>
              <a:t>Der er brug for samarbejde.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9CF78EB-D70A-6846-EE7A-DF7463240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" t="26340" r="1273" b="23119"/>
          <a:stretch/>
        </p:blipFill>
        <p:spPr bwMode="auto">
          <a:xfrm>
            <a:off x="2382541" y="2820231"/>
            <a:ext cx="5737539" cy="201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7F729AAE-9F34-1438-58A8-8DFA2C769116}"/>
              </a:ext>
            </a:extLst>
          </p:cNvPr>
          <p:cNvSpPr txBox="1"/>
          <p:nvPr/>
        </p:nvSpPr>
        <p:spPr>
          <a:xfrm>
            <a:off x="2432400" y="4832706"/>
            <a:ext cx="157988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dirty="0"/>
              <a:t>Myndigheder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52462C6C-AB2F-7DF1-30EF-59A87D7058F6}"/>
              </a:ext>
            </a:extLst>
          </p:cNvPr>
          <p:cNvSpPr txBox="1"/>
          <p:nvPr/>
        </p:nvSpPr>
        <p:spPr>
          <a:xfrm>
            <a:off x="6308210" y="4837939"/>
            <a:ext cx="220661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2000" dirty="0"/>
              <a:t>Landbrug 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2B3A9EB8-81E8-FC2E-279B-01AE9C3F09AC}"/>
              </a:ext>
            </a:extLst>
          </p:cNvPr>
          <p:cNvSpPr txBox="1"/>
          <p:nvPr/>
        </p:nvSpPr>
        <p:spPr>
          <a:xfrm>
            <a:off x="4198691" y="4815628"/>
            <a:ext cx="228383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2000" dirty="0" err="1"/>
              <a:t>Vidensinstitutioner</a:t>
            </a:r>
            <a:r>
              <a:rPr lang="da-DK" sz="2000" dirty="0"/>
              <a:t>, forsyninger,</a:t>
            </a:r>
          </a:p>
          <a:p>
            <a:pPr algn="ctr"/>
            <a:r>
              <a:rPr lang="da-DK" sz="2000" dirty="0"/>
              <a:t>virksomheder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198A6E9C-85C4-5319-9608-7E9C80FEE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080" y="3541738"/>
            <a:ext cx="923925" cy="495300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386AD097-3FDB-2BF7-E611-0DCED6C6B1C3}"/>
              </a:ext>
            </a:extLst>
          </p:cNvPr>
          <p:cNvSpPr txBox="1"/>
          <p:nvPr/>
        </p:nvSpPr>
        <p:spPr>
          <a:xfrm>
            <a:off x="9378891" y="3419191"/>
            <a:ext cx="58102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03135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utediagram: Forbindelse 14">
            <a:extLst>
              <a:ext uri="{FF2B5EF4-FFF2-40B4-BE49-F238E27FC236}">
                <a16:creationId xmlns:a16="http://schemas.microsoft.com/office/drawing/2014/main" id="{7F9F247D-6DF4-1FAE-EA76-4A177490E86D}"/>
              </a:ext>
            </a:extLst>
          </p:cNvPr>
          <p:cNvSpPr/>
          <p:nvPr/>
        </p:nvSpPr>
        <p:spPr>
          <a:xfrm>
            <a:off x="7940553" y="5963448"/>
            <a:ext cx="645952" cy="595359"/>
          </a:xfrm>
          <a:prstGeom prst="flowChartConnector">
            <a:avLst/>
          </a:prstGeom>
          <a:solidFill>
            <a:srgbClr val="00511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4" name="Rutediagram: Forbindelse 13">
            <a:extLst>
              <a:ext uri="{FF2B5EF4-FFF2-40B4-BE49-F238E27FC236}">
                <a16:creationId xmlns:a16="http://schemas.microsoft.com/office/drawing/2014/main" id="{C4841F3D-A455-6A80-40BA-31CBE28A4173}"/>
              </a:ext>
            </a:extLst>
          </p:cNvPr>
          <p:cNvSpPr/>
          <p:nvPr/>
        </p:nvSpPr>
        <p:spPr>
          <a:xfrm>
            <a:off x="4704313" y="5953272"/>
            <a:ext cx="645952" cy="595359"/>
          </a:xfrm>
          <a:prstGeom prst="flowChartConnector">
            <a:avLst/>
          </a:prstGeom>
          <a:solidFill>
            <a:srgbClr val="00511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4" name="Pladsholder til billede 10">
            <a:extLst>
              <a:ext uri="{FF2B5EF4-FFF2-40B4-BE49-F238E27FC236}">
                <a16:creationId xmlns:a16="http://schemas.microsoft.com/office/drawing/2014/main" id="{F65D477E-3DDA-4FD5-845D-3E0E1FEA20D3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3" b="4463"/>
          <a:stretch>
            <a:fillRect/>
          </a:stretch>
        </p:blipFill>
        <p:spPr>
          <a:xfrm>
            <a:off x="-7143" y="0"/>
            <a:ext cx="12204700" cy="558706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D321FD-3E79-F7E7-8911-558CE3837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Tak for opmærksomheden!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54D1745-A85D-D1AA-E6C8-306795ADDA17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da-DK" dirty="0"/>
              <a:t>Glæder mig til at samarbejde med jer </a:t>
            </a:r>
            <a:r>
              <a:rPr lang="da-DK" dirty="0">
                <a:sym typeface="Wingdings" panose="05000000000000000000" pitchFamily="2" charset="2"/>
              </a:rPr>
              <a:t></a:t>
            </a:r>
            <a:endParaRPr lang="da-DK" dirty="0"/>
          </a:p>
        </p:txBody>
      </p:sp>
      <p:sp>
        <p:nvSpPr>
          <p:cNvPr id="7" name="Rutediagram: Forbindelse 6">
            <a:extLst>
              <a:ext uri="{FF2B5EF4-FFF2-40B4-BE49-F238E27FC236}">
                <a16:creationId xmlns:a16="http://schemas.microsoft.com/office/drawing/2014/main" id="{3F8B5DB5-09ED-857B-FF87-C2A5FDCAC450}"/>
              </a:ext>
            </a:extLst>
          </p:cNvPr>
          <p:cNvSpPr/>
          <p:nvPr/>
        </p:nvSpPr>
        <p:spPr>
          <a:xfrm>
            <a:off x="838899" y="5956443"/>
            <a:ext cx="645952" cy="595359"/>
          </a:xfrm>
          <a:prstGeom prst="flowChartConnector">
            <a:avLst/>
          </a:prstGeom>
          <a:solidFill>
            <a:srgbClr val="00511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9" name="Grafik 8" descr="Smartphone kontur">
            <a:extLst>
              <a:ext uri="{FF2B5EF4-FFF2-40B4-BE49-F238E27FC236}">
                <a16:creationId xmlns:a16="http://schemas.microsoft.com/office/drawing/2014/main" id="{BA31CC35-312E-42DD-EC62-0DE2BE7CC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62800" y="6060398"/>
            <a:ext cx="401458" cy="401458"/>
          </a:xfrm>
          <a:prstGeom prst="rect">
            <a:avLst/>
          </a:prstGeom>
        </p:spPr>
      </p:pic>
      <p:pic>
        <p:nvPicPr>
          <p:cNvPr id="11" name="Grafik 10" descr="Konvolut kontur">
            <a:extLst>
              <a:ext uri="{FF2B5EF4-FFF2-40B4-BE49-F238E27FC236}">
                <a16:creationId xmlns:a16="http://schemas.microsoft.com/office/drawing/2014/main" id="{660CF358-4A70-68D4-FABB-B7E4EE1A2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12890" y="6022163"/>
            <a:ext cx="463786" cy="463786"/>
          </a:xfrm>
          <a:prstGeom prst="rect">
            <a:avLst/>
          </a:prstGeom>
        </p:spPr>
      </p:pic>
      <p:pic>
        <p:nvPicPr>
          <p:cNvPr id="13" name="Grafik 12" descr="Smilende ansigt med massiv udfyldning">
            <a:extLst>
              <a:ext uri="{FF2B5EF4-FFF2-40B4-BE49-F238E27FC236}">
                <a16:creationId xmlns:a16="http://schemas.microsoft.com/office/drawing/2014/main" id="{4A882435-E9C1-90B4-B305-ECAA80D620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1267" y="6022163"/>
            <a:ext cx="437993" cy="437993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633771BB-A57F-228E-46A4-3A016EADC762}"/>
              </a:ext>
            </a:extLst>
          </p:cNvPr>
          <p:cNvSpPr txBox="1"/>
          <p:nvPr/>
        </p:nvSpPr>
        <p:spPr>
          <a:xfrm>
            <a:off x="1702965" y="6122337"/>
            <a:ext cx="205024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400" dirty="0"/>
              <a:t>Rikke Krogshave Laursen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16082B63-7F60-275F-308E-C1ADC46DC754}"/>
              </a:ext>
            </a:extLst>
          </p:cNvPr>
          <p:cNvSpPr txBox="1"/>
          <p:nvPr/>
        </p:nvSpPr>
        <p:spPr>
          <a:xfrm>
            <a:off x="5563878" y="6111050"/>
            <a:ext cx="120866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400" dirty="0"/>
              <a:t>Rila@seges.dk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DDC68823-64D4-67A4-1EE3-0E4E5E9324D0}"/>
              </a:ext>
            </a:extLst>
          </p:cNvPr>
          <p:cNvSpPr txBox="1"/>
          <p:nvPr/>
        </p:nvSpPr>
        <p:spPr>
          <a:xfrm>
            <a:off x="8817389" y="6102343"/>
            <a:ext cx="119744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400" dirty="0"/>
              <a:t>+45 3030 2682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495511C4-9F2C-20C0-1209-56F38780EA9D}"/>
              </a:ext>
            </a:extLst>
          </p:cNvPr>
          <p:cNvSpPr/>
          <p:nvPr/>
        </p:nvSpPr>
        <p:spPr>
          <a:xfrm>
            <a:off x="11273243" y="5308601"/>
            <a:ext cx="9171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000" dirty="0" err="1">
                <a:solidFill>
                  <a:schemeClr val="bg1">
                    <a:lumMod val="75000"/>
                  </a:schemeClr>
                </a:solidFill>
              </a:rPr>
              <a:t>Foto:SEGES</a:t>
            </a:r>
            <a:endParaRPr lang="da-DK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485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579063A1-E11F-F749-2393-66F0E00D3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11906048" cy="711638"/>
          </a:xfrm>
        </p:spPr>
        <p:txBody>
          <a:bodyPr/>
          <a:lstStyle/>
          <a:p>
            <a:r>
              <a:rPr lang="da-DK" sz="3200" dirty="0"/>
              <a:t>Landbruget har stigende udfordringer med for meget vand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F2C5B150-8709-80F3-3A71-99FAA1266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"/>
          <a:stretch/>
        </p:blipFill>
        <p:spPr bwMode="auto">
          <a:xfrm>
            <a:off x="464408" y="1537792"/>
            <a:ext cx="4118554" cy="338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boks 10">
            <a:extLst>
              <a:ext uri="{FF2B5EF4-FFF2-40B4-BE49-F238E27FC236}">
                <a16:creationId xmlns:a16="http://schemas.microsoft.com/office/drawing/2014/main" id="{880A6FE2-9A4E-6B1C-48CB-4FB7BC50D8BF}"/>
              </a:ext>
            </a:extLst>
          </p:cNvPr>
          <p:cNvSpPr txBox="1"/>
          <p:nvPr/>
        </p:nvSpPr>
        <p:spPr>
          <a:xfrm>
            <a:off x="492696" y="5006101"/>
            <a:ext cx="127100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Viborg Stifts Folkeblad d. 20. september 2017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DBCEF6B-95CC-E19E-5ED5-A25FD3DA2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180" y="4728239"/>
            <a:ext cx="2695438" cy="220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boks 14">
            <a:extLst>
              <a:ext uri="{FF2B5EF4-FFF2-40B4-BE49-F238E27FC236}">
                <a16:creationId xmlns:a16="http://schemas.microsoft.com/office/drawing/2014/main" id="{0F2CD1DA-54A2-AB2C-3774-3A46C11B3E7A}"/>
              </a:ext>
            </a:extLst>
          </p:cNvPr>
          <p:cNvSpPr txBox="1"/>
          <p:nvPr/>
        </p:nvSpPr>
        <p:spPr>
          <a:xfrm>
            <a:off x="624941" y="5549580"/>
            <a:ext cx="152889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 MIDTVEST d. 19. september 2017, </a:t>
            </a:r>
          </a:p>
          <a:p>
            <a:r>
              <a:rPr lang="da-DK" sz="1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nyhedsudsendelse kl. 19:30</a:t>
            </a:r>
          </a:p>
        </p:txBody>
      </p:sp>
      <p:sp>
        <p:nvSpPr>
          <p:cNvPr id="9" name="Tekstboks 15">
            <a:extLst>
              <a:ext uri="{FF2B5EF4-FFF2-40B4-BE49-F238E27FC236}">
                <a16:creationId xmlns:a16="http://schemas.microsoft.com/office/drawing/2014/main" id="{BB6D7C78-D19C-4521-0940-EBB2FAADEF90}"/>
              </a:ext>
            </a:extLst>
          </p:cNvPr>
          <p:cNvSpPr txBox="1"/>
          <p:nvPr/>
        </p:nvSpPr>
        <p:spPr>
          <a:xfrm>
            <a:off x="2092840" y="6607957"/>
            <a:ext cx="333625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dirty="0"/>
              <a:t>Skals Å, 90 cm over normal vandstand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C0CBDFD2-0AD4-8F32-7A2F-CE2A3DF4C468}"/>
              </a:ext>
            </a:extLst>
          </p:cNvPr>
          <p:cNvPicPr>
            <a:picLocks noGrp="1" noChangeAspect="1" noChangeArrowheads="1"/>
          </p:cNvPicPr>
          <p:nvPr>
            <p:ph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293" y="1143881"/>
            <a:ext cx="5690915" cy="277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boks 5">
            <a:extLst>
              <a:ext uri="{FF2B5EF4-FFF2-40B4-BE49-F238E27FC236}">
                <a16:creationId xmlns:a16="http://schemas.microsoft.com/office/drawing/2014/main" id="{E4647BC6-6382-7879-4D71-CBA3D6F67CFF}"/>
              </a:ext>
            </a:extLst>
          </p:cNvPr>
          <p:cNvSpPr txBox="1"/>
          <p:nvPr/>
        </p:nvSpPr>
        <p:spPr>
          <a:xfrm>
            <a:off x="10472307" y="2073314"/>
            <a:ext cx="1370568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1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Jyllandsposten 8/1-2018</a:t>
            </a:r>
          </a:p>
        </p:txBody>
      </p:sp>
      <p:pic>
        <p:nvPicPr>
          <p:cNvPr id="12" name="Picture 3" descr="C:\Users\rila\Desktop\ScreenHunter 21.png">
            <a:extLst>
              <a:ext uri="{FF2B5EF4-FFF2-40B4-BE49-F238E27FC236}">
                <a16:creationId xmlns:a16="http://schemas.microsoft.com/office/drawing/2014/main" id="{7B9175CA-4E4A-21D7-3294-28FCEE265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744" y="2297196"/>
            <a:ext cx="3285950" cy="211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A535FAC5-06D8-8E10-2313-EA43BC98B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863" y="2734463"/>
            <a:ext cx="2216223" cy="167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5CFAEF22-1D1B-FA9D-B679-4CF738FA4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951" y="4980700"/>
            <a:ext cx="2141931" cy="164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0FBBC56D-D8A8-5580-B049-EEB6029117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3761" y="4995352"/>
            <a:ext cx="2836368" cy="686999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3BA45A31-BD67-D147-A37E-95B8953E62AC}"/>
              </a:ext>
            </a:extLst>
          </p:cNvPr>
          <p:cNvSpPr txBox="1"/>
          <p:nvPr/>
        </p:nvSpPr>
        <p:spPr>
          <a:xfrm>
            <a:off x="7944385" y="5772172"/>
            <a:ext cx="164788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2">
                    <a:lumMod val="75000"/>
                  </a:schemeClr>
                </a:solidFill>
              </a:rPr>
              <a:t>Tveast.dk, d. 13. januar 2018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8F1BE739-F24D-FAE7-D905-77FEEB5D8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665" y="4496536"/>
            <a:ext cx="67913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kstboks 16">
            <a:extLst>
              <a:ext uri="{FF2B5EF4-FFF2-40B4-BE49-F238E27FC236}">
                <a16:creationId xmlns:a16="http://schemas.microsoft.com/office/drawing/2014/main" id="{D30E6057-5B82-E37A-F54D-24A121552E24}"/>
              </a:ext>
            </a:extLst>
          </p:cNvPr>
          <p:cNvSpPr txBox="1"/>
          <p:nvPr/>
        </p:nvSpPr>
        <p:spPr>
          <a:xfrm>
            <a:off x="10643689" y="4822920"/>
            <a:ext cx="1370568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1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Jyllandsposten 9/1-2018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8A514490-8B5C-7278-D3F8-DAC2AD4860FF}"/>
              </a:ext>
            </a:extLst>
          </p:cNvPr>
          <p:cNvSpPr txBox="1"/>
          <p:nvPr/>
        </p:nvSpPr>
        <p:spPr>
          <a:xfrm>
            <a:off x="492696" y="1160500"/>
            <a:ext cx="196688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000" b="1" u="sng" dirty="0"/>
              <a:t>September 2017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2AE8B50A-C89B-EA7D-2474-8695DC13947D}"/>
              </a:ext>
            </a:extLst>
          </p:cNvPr>
          <p:cNvSpPr txBox="1"/>
          <p:nvPr/>
        </p:nvSpPr>
        <p:spPr>
          <a:xfrm>
            <a:off x="4455010" y="1190161"/>
            <a:ext cx="148277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000" b="1" u="sng" dirty="0"/>
              <a:t>Januar 2018</a:t>
            </a:r>
          </a:p>
        </p:txBody>
      </p:sp>
    </p:spTree>
    <p:extLst>
      <p:ext uri="{BB962C8B-B14F-4D97-AF65-F5344CB8AC3E}">
        <p14:creationId xmlns:p14="http://schemas.microsoft.com/office/powerpoint/2010/main" val="1489800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60CF94CD-5F1B-8927-6336-7A5CB5B20DCC}"/>
              </a:ext>
            </a:extLst>
          </p:cNvPr>
          <p:cNvSpPr txBox="1"/>
          <p:nvPr/>
        </p:nvSpPr>
        <p:spPr>
          <a:xfrm>
            <a:off x="10558305" y="6631036"/>
            <a:ext cx="190272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>
                    <a:lumMod val="75000"/>
                  </a:schemeClr>
                </a:solidFill>
              </a:rPr>
              <a:t>Foto: TV2 Østjylland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E5EEF6E-DF25-DADD-D88A-1E3947E4F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134" y="1513675"/>
            <a:ext cx="4437563" cy="3513738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7018A515-6363-B08C-4019-29DF181AF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362" y="99140"/>
            <a:ext cx="4908439" cy="3171404"/>
          </a:xfrm>
          <a:prstGeom prst="rect">
            <a:avLst/>
          </a:prstGeom>
        </p:spPr>
      </p:pic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6BF8F43A-3536-F8E2-0821-7E20DDB1053A}"/>
              </a:ext>
            </a:extLst>
          </p:cNvPr>
          <p:cNvCxnSpPr>
            <a:cxnSpLocks/>
          </p:cNvCxnSpPr>
          <p:nvPr/>
        </p:nvCxnSpPr>
        <p:spPr>
          <a:xfrm flipV="1">
            <a:off x="5708591" y="1994247"/>
            <a:ext cx="1244771" cy="32997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Billede 7">
            <a:extLst>
              <a:ext uri="{FF2B5EF4-FFF2-40B4-BE49-F238E27FC236}">
                <a16:creationId xmlns:a16="http://schemas.microsoft.com/office/drawing/2014/main" id="{B8CC1BED-C635-AFF9-BD89-9FEDB6F90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767" y="4927786"/>
            <a:ext cx="3285652" cy="187124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C2118FDA-8677-93BA-D912-F69C23A37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9742" y="4883318"/>
            <a:ext cx="3285652" cy="460438"/>
          </a:xfrm>
          <a:prstGeom prst="rect">
            <a:avLst/>
          </a:prstGeom>
        </p:spPr>
      </p:pic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B2DC6ED6-9FDE-7082-B137-E790BDA23ADD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5761013" y="3090539"/>
            <a:ext cx="71555" cy="179277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Billede 10">
            <a:extLst>
              <a:ext uri="{FF2B5EF4-FFF2-40B4-BE49-F238E27FC236}">
                <a16:creationId xmlns:a16="http://schemas.microsoft.com/office/drawing/2014/main" id="{127A9049-27E4-5D43-3A14-7CDF5A1AA0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287" y="3845717"/>
            <a:ext cx="3725966" cy="2972452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B655413D-FE49-CF69-FECC-E4734A796232}"/>
              </a:ext>
            </a:extLst>
          </p:cNvPr>
          <p:cNvSpPr/>
          <p:nvPr/>
        </p:nvSpPr>
        <p:spPr>
          <a:xfrm>
            <a:off x="382892" y="6275846"/>
            <a:ext cx="35220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000" dirty="0">
                <a:solidFill>
                  <a:schemeClr val="bg1">
                    <a:lumMod val="75000"/>
                  </a:schemeClr>
                </a:solidFill>
              </a:rPr>
              <a:t>https://www.tv2fyn.dk/fyn/efter-sjaskvaad-vinter-vandmasser-laegger-fyn-ned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650CA8AF-1C07-FAD9-2D74-A610657AF409}"/>
              </a:ext>
            </a:extLst>
          </p:cNvPr>
          <p:cNvCxnSpPr>
            <a:cxnSpLocks/>
            <a:endCxn id="26" idx="3"/>
          </p:cNvCxnSpPr>
          <p:nvPr/>
        </p:nvCxnSpPr>
        <p:spPr>
          <a:xfrm flipV="1">
            <a:off x="3990886" y="4130247"/>
            <a:ext cx="1970122" cy="66989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Billede 13">
            <a:extLst>
              <a:ext uri="{FF2B5EF4-FFF2-40B4-BE49-F238E27FC236}">
                <a16:creationId xmlns:a16="http://schemas.microsoft.com/office/drawing/2014/main" id="{9D705542-121C-3634-55A6-8A95A8D84A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528" y="823989"/>
            <a:ext cx="3725966" cy="2947406"/>
          </a:xfrm>
          <a:prstGeom prst="rect">
            <a:avLst/>
          </a:prstGeom>
        </p:spPr>
      </p:pic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327E1119-7F5E-B649-95F7-BCFC7DA89312}"/>
              </a:ext>
            </a:extLst>
          </p:cNvPr>
          <p:cNvCxnSpPr>
            <a:cxnSpLocks/>
          </p:cNvCxnSpPr>
          <p:nvPr/>
        </p:nvCxnSpPr>
        <p:spPr>
          <a:xfrm>
            <a:off x="4544166" y="3297147"/>
            <a:ext cx="584856" cy="92131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ktangel 15">
            <a:extLst>
              <a:ext uri="{FF2B5EF4-FFF2-40B4-BE49-F238E27FC236}">
                <a16:creationId xmlns:a16="http://schemas.microsoft.com/office/drawing/2014/main" id="{1004B0C4-0209-8C05-C2BC-5F4A636A9067}"/>
              </a:ext>
            </a:extLst>
          </p:cNvPr>
          <p:cNvSpPr/>
          <p:nvPr/>
        </p:nvSpPr>
        <p:spPr>
          <a:xfrm>
            <a:off x="820537" y="3285288"/>
            <a:ext cx="36199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000" dirty="0">
                <a:solidFill>
                  <a:schemeClr val="bg1">
                    <a:lumMod val="75000"/>
                  </a:schemeClr>
                </a:solidFill>
              </a:rPr>
              <a:t>https://www.tvsyd.dk/esbjerg/landmaend-vi-vil-grave-groefter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523C3B4B-B0D7-4E73-481C-1D3586530F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0501" y="3340135"/>
            <a:ext cx="4345376" cy="740323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5EAEACA1-7EF0-5DBE-F690-AD5E42E10D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9095" y="4014619"/>
            <a:ext cx="4476750" cy="2809875"/>
          </a:xfrm>
          <a:prstGeom prst="rect">
            <a:avLst/>
          </a:prstGeom>
        </p:spPr>
      </p:pic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C9E619D4-4ACD-D93A-550C-DA91EEC3B6C6}"/>
              </a:ext>
            </a:extLst>
          </p:cNvPr>
          <p:cNvCxnSpPr>
            <a:cxnSpLocks/>
          </p:cNvCxnSpPr>
          <p:nvPr/>
        </p:nvCxnSpPr>
        <p:spPr>
          <a:xfrm flipH="1" flipV="1">
            <a:off x="5562005" y="3325111"/>
            <a:ext cx="1985132" cy="89335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ktangel 19">
            <a:extLst>
              <a:ext uri="{FF2B5EF4-FFF2-40B4-BE49-F238E27FC236}">
                <a16:creationId xmlns:a16="http://schemas.microsoft.com/office/drawing/2014/main" id="{76967202-000A-5655-D6AD-53F29CBD6604}"/>
              </a:ext>
            </a:extLst>
          </p:cNvPr>
          <p:cNvSpPr/>
          <p:nvPr/>
        </p:nvSpPr>
        <p:spPr>
          <a:xfrm>
            <a:off x="7608687" y="6083849"/>
            <a:ext cx="4198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000" dirty="0">
                <a:solidFill>
                  <a:schemeClr val="bg1">
                    <a:lumMod val="75000"/>
                  </a:schemeClr>
                </a:solidFill>
              </a:rPr>
              <a:t>https://nyheder.tv2.dk/lokalt/2019-10-26-gudenaaen-flyder-over-kro-drukner-lige-nu-i-vand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289091B9-F0C9-FE28-EE2C-39CE90496119}"/>
              </a:ext>
            </a:extLst>
          </p:cNvPr>
          <p:cNvSpPr/>
          <p:nvPr/>
        </p:nvSpPr>
        <p:spPr>
          <a:xfrm>
            <a:off x="4130754" y="6430242"/>
            <a:ext cx="3695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000" dirty="0">
                <a:solidFill>
                  <a:schemeClr val="bg1">
                    <a:lumMod val="75000"/>
                  </a:schemeClr>
                </a:solidFill>
              </a:rPr>
              <a:t>https://nyheder.tv2.dk/lokalt/2020-02-26-speedway-bane-under-vand-jeg-har-aldrig-oplevet-noget-lignende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2251DBB-9A6F-DAC4-FBF3-D619AB181674}"/>
              </a:ext>
            </a:extLst>
          </p:cNvPr>
          <p:cNvSpPr/>
          <p:nvPr/>
        </p:nvSpPr>
        <p:spPr>
          <a:xfrm>
            <a:off x="5689458" y="2281587"/>
            <a:ext cx="71555" cy="63332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7FDF7D7-73AC-F4DA-BF26-AFFC84E73682}"/>
              </a:ext>
            </a:extLst>
          </p:cNvPr>
          <p:cNvSpPr/>
          <p:nvPr/>
        </p:nvSpPr>
        <p:spPr>
          <a:xfrm>
            <a:off x="5719591" y="3074286"/>
            <a:ext cx="71555" cy="63332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D7A05A6-5334-0B44-0A4A-6A400A3E6A93}"/>
              </a:ext>
            </a:extLst>
          </p:cNvPr>
          <p:cNvSpPr/>
          <p:nvPr/>
        </p:nvSpPr>
        <p:spPr>
          <a:xfrm>
            <a:off x="5526227" y="3285288"/>
            <a:ext cx="71555" cy="63332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B0FDF26-47C1-9FAB-4C9B-A1CF57C496B7}"/>
              </a:ext>
            </a:extLst>
          </p:cNvPr>
          <p:cNvSpPr/>
          <p:nvPr/>
        </p:nvSpPr>
        <p:spPr>
          <a:xfrm>
            <a:off x="5113531" y="4194706"/>
            <a:ext cx="71555" cy="63332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5CE1A7E-A0DD-04DB-0776-79809D3F8FC6}"/>
              </a:ext>
            </a:extLst>
          </p:cNvPr>
          <p:cNvSpPr/>
          <p:nvPr/>
        </p:nvSpPr>
        <p:spPr>
          <a:xfrm>
            <a:off x="5950529" y="4076190"/>
            <a:ext cx="71555" cy="63332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E72B20A0-ECBF-0DE6-B231-CEA60BC30BF0}"/>
              </a:ext>
            </a:extLst>
          </p:cNvPr>
          <p:cNvSpPr txBox="1"/>
          <p:nvPr/>
        </p:nvSpPr>
        <p:spPr>
          <a:xfrm>
            <a:off x="588938" y="218915"/>
            <a:ext cx="356847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000" b="1" u="sng" dirty="0"/>
              <a:t>Efteråret 2019 / Vinteren 2020</a:t>
            </a:r>
          </a:p>
        </p:txBody>
      </p:sp>
    </p:spTree>
    <p:extLst>
      <p:ext uri="{BB962C8B-B14F-4D97-AF65-F5344CB8AC3E}">
        <p14:creationId xmlns:p14="http://schemas.microsoft.com/office/powerpoint/2010/main" val="4264219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D5D48522-599E-436C-AE08-6780E10B2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22" y="964734"/>
            <a:ext cx="9390862" cy="47031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A074E5B-7985-184E-6778-6E5341418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322" y="253096"/>
            <a:ext cx="11164539" cy="711638"/>
          </a:xfrm>
        </p:spPr>
        <p:txBody>
          <a:bodyPr/>
          <a:lstStyle/>
          <a:p>
            <a:r>
              <a:rPr lang="da-DK" sz="2400" dirty="0"/>
              <a:t>Og nu er januar 2023 bogført som den vådeste, der nogensinde er registreret 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E663582-2E2F-CDF8-7A8F-A5A7DEA35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22" y="4010743"/>
            <a:ext cx="4913539" cy="2756376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A7555107-70A1-19EB-6B7E-E85AB58742EF}"/>
              </a:ext>
            </a:extLst>
          </p:cNvPr>
          <p:cNvSpPr txBox="1"/>
          <p:nvPr/>
        </p:nvSpPr>
        <p:spPr>
          <a:xfrm>
            <a:off x="219323" y="6415581"/>
            <a:ext cx="4738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https://nyheder.tv2.dk/samfund/2023-01-05-danmark-ramt-af-voldsomme-oversvoemmelser-og-det-kan-blive-vaerre-endnu - 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521CE40E-7482-47EB-60FA-9D130A854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485" y="4189055"/>
            <a:ext cx="4261608" cy="2668945"/>
          </a:xfrm>
          <a:prstGeom prst="rect">
            <a:avLst/>
          </a:prstGeom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F16638E5-DA92-3C5C-4C34-96F2FC22D831}"/>
              </a:ext>
            </a:extLst>
          </p:cNvPr>
          <p:cNvSpPr txBox="1"/>
          <p:nvPr/>
        </p:nvSpPr>
        <p:spPr>
          <a:xfrm>
            <a:off x="11291581" y="6652805"/>
            <a:ext cx="107379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>
                    <a:lumMod val="75000"/>
                  </a:schemeClr>
                </a:solidFill>
              </a:rPr>
              <a:t>Foto: SEGES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911C3664-078B-BE3F-FFEB-CE75B9AEA130}"/>
              </a:ext>
            </a:extLst>
          </p:cNvPr>
          <p:cNvSpPr txBox="1"/>
          <p:nvPr/>
        </p:nvSpPr>
        <p:spPr>
          <a:xfrm>
            <a:off x="6961660" y="5446583"/>
            <a:ext cx="107379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>
                    <a:lumMod val="75000"/>
                  </a:schemeClr>
                </a:solidFill>
              </a:rPr>
              <a:t>Foto: SEGES</a:t>
            </a:r>
          </a:p>
        </p:txBody>
      </p:sp>
    </p:spTree>
    <p:extLst>
      <p:ext uri="{BB962C8B-B14F-4D97-AF65-F5344CB8AC3E}">
        <p14:creationId xmlns:p14="http://schemas.microsoft.com/office/powerpoint/2010/main" val="2965280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25BFC9-ABA2-A5C0-F36F-C8E531543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 anchor="ctr">
            <a:normAutofit/>
          </a:bodyPr>
          <a:lstStyle/>
          <a:p>
            <a:r>
              <a:rPr lang="da-DK" dirty="0"/>
              <a:t>Det er der flere årsager til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C91C37C-0CD3-C11A-7CC6-2886F71EE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65" r="1" b="1"/>
          <a:stretch/>
        </p:blipFill>
        <p:spPr>
          <a:xfrm>
            <a:off x="542925" y="1549399"/>
            <a:ext cx="11104642" cy="4148139"/>
          </a:xfrm>
          <a:prstGeom prst="rect">
            <a:avLst/>
          </a:prstGeom>
          <a:noFill/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399C09F4-6F13-A7F8-0743-15F5A5749D1C}"/>
              </a:ext>
            </a:extLst>
          </p:cNvPr>
          <p:cNvSpPr txBox="1"/>
          <p:nvPr/>
        </p:nvSpPr>
        <p:spPr>
          <a:xfrm>
            <a:off x="4404049" y="1281732"/>
            <a:ext cx="309776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dirty="0"/>
              <a:t>Stigende mængder nedbør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18A1F1CC-E74B-764D-E527-8C4D877CF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248" y="147812"/>
            <a:ext cx="4152900" cy="1495425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B9012729-F9C1-930E-DF2F-3E1BA4BF1115}"/>
              </a:ext>
            </a:extLst>
          </p:cNvPr>
          <p:cNvSpPr txBox="1"/>
          <p:nvPr/>
        </p:nvSpPr>
        <p:spPr>
          <a:xfrm>
            <a:off x="8163715" y="1772404"/>
            <a:ext cx="38073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dirty="0"/>
              <a:t>Gammelt, slidt og underdimensioneret drænsystem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C63F811A-0FD1-8B08-5FC6-72300CB7D9CC}"/>
              </a:ext>
            </a:extLst>
          </p:cNvPr>
          <p:cNvSpPr txBox="1"/>
          <p:nvPr/>
        </p:nvSpPr>
        <p:spPr>
          <a:xfrm>
            <a:off x="9212278" y="3152001"/>
            <a:ext cx="2305550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a-DK" dirty="0"/>
              <a:t>Ringe infiltrationsevne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307FA448-A5CB-6715-E964-710D5D8C2EE6}"/>
              </a:ext>
            </a:extLst>
          </p:cNvPr>
          <p:cNvSpPr txBox="1"/>
          <p:nvPr/>
        </p:nvSpPr>
        <p:spPr>
          <a:xfrm>
            <a:off x="6673684" y="5865415"/>
            <a:ext cx="3443335" cy="55399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a-DK" dirty="0"/>
              <a:t>Øget afstrømning i vandløb og ændret vandløbsvedligeholdelse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A62B5D32-C0EA-47A7-57D9-C59674F2277D}"/>
              </a:ext>
            </a:extLst>
          </p:cNvPr>
          <p:cNvSpPr txBox="1"/>
          <p:nvPr/>
        </p:nvSpPr>
        <p:spPr>
          <a:xfrm>
            <a:off x="6466114" y="4526712"/>
            <a:ext cx="1548882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a-DK" dirty="0"/>
              <a:t>Dykkede dræn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AEC7C0BA-18DB-070F-DCB3-6D157001F68D}"/>
              </a:ext>
            </a:extLst>
          </p:cNvPr>
          <p:cNvSpPr txBox="1"/>
          <p:nvPr/>
        </p:nvSpPr>
        <p:spPr>
          <a:xfrm>
            <a:off x="920474" y="2790795"/>
            <a:ext cx="1906702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a-DK" dirty="0"/>
              <a:t>Sætning af jorder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40EA7621-69D4-E548-73FD-CAC4E6377FF1}"/>
              </a:ext>
            </a:extLst>
          </p:cNvPr>
          <p:cNvSpPr txBox="1"/>
          <p:nvPr/>
        </p:nvSpPr>
        <p:spPr>
          <a:xfrm>
            <a:off x="611675" y="6003914"/>
            <a:ext cx="4277566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a-DK" dirty="0"/>
              <a:t>Stigende terrænnær grundvandsstand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DE320346-9494-7028-90F9-9F57D771E214}"/>
              </a:ext>
            </a:extLst>
          </p:cNvPr>
          <p:cNvSpPr txBox="1"/>
          <p:nvPr/>
        </p:nvSpPr>
        <p:spPr>
          <a:xfrm>
            <a:off x="616728" y="5502394"/>
            <a:ext cx="2074286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100" dirty="0"/>
              <a:t>Foto: Martin Stoltenberg Hansen </a:t>
            </a:r>
          </a:p>
        </p:txBody>
      </p:sp>
    </p:spTree>
    <p:extLst>
      <p:ext uri="{BB962C8B-B14F-4D97-AF65-F5344CB8AC3E}">
        <p14:creationId xmlns:p14="http://schemas.microsoft.com/office/powerpoint/2010/main" val="4054457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lede 20">
            <a:extLst>
              <a:ext uri="{FF2B5EF4-FFF2-40B4-BE49-F238E27FC236}">
                <a16:creationId xmlns:a16="http://schemas.microsoft.com/office/drawing/2014/main" id="{E0385797-002D-4178-F37B-958B5B6910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01"/>
          <a:stretch/>
        </p:blipFill>
        <p:spPr>
          <a:xfrm>
            <a:off x="529792" y="4048449"/>
            <a:ext cx="5822845" cy="2800025"/>
          </a:xfrm>
          <a:prstGeom prst="rect">
            <a:avLst/>
          </a:prstGeom>
        </p:spPr>
      </p:pic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577F9BD7-7A9F-AB86-0B11-46D40D3D762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946675" y="1744042"/>
            <a:ext cx="5127186" cy="4148139"/>
          </a:xfrm>
        </p:spPr>
        <p:txBody>
          <a:bodyPr/>
          <a:lstStyle/>
          <a:p>
            <a:r>
              <a:rPr lang="da-DK" sz="2000" dirty="0"/>
              <a:t>Vinternedbøren har været stigende, og forventes at stige eller holde niveau i fremtiden</a:t>
            </a:r>
          </a:p>
          <a:p>
            <a:endParaRPr lang="da-DK" sz="2000" dirty="0"/>
          </a:p>
          <a:p>
            <a:pPr marL="0" indent="0">
              <a:buNone/>
            </a:pPr>
            <a:endParaRPr lang="da-DK" sz="2000" dirty="0"/>
          </a:p>
          <a:p>
            <a:endParaRPr lang="da-DK" sz="2000" dirty="0"/>
          </a:p>
          <a:p>
            <a:r>
              <a:rPr lang="da-DK" sz="2000" dirty="0"/>
              <a:t>Om sommeren forventes antallet af nedbørsdage at falde i fremtiden → Tørke. </a:t>
            </a:r>
          </a:p>
          <a:p>
            <a:pPr marL="0" indent="0">
              <a:buNone/>
            </a:pPr>
            <a:r>
              <a:rPr lang="da-DK" sz="2000" dirty="0"/>
              <a:t>    Hyppigere intense </a:t>
            </a:r>
            <a:r>
              <a:rPr lang="da-DK" sz="2000" dirty="0" err="1"/>
              <a:t>regnhændelser</a:t>
            </a:r>
            <a:r>
              <a:rPr lang="da-DK" sz="2000" dirty="0"/>
              <a:t>.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57332B1-3FF7-1E36-02B1-9E3794900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92" y="1198575"/>
            <a:ext cx="5822844" cy="2848473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D02C7940-0595-AA25-6C10-1526C52A14AA}"/>
              </a:ext>
            </a:extLst>
          </p:cNvPr>
          <p:cNvSpPr txBox="1"/>
          <p:nvPr/>
        </p:nvSpPr>
        <p:spPr>
          <a:xfrm>
            <a:off x="1971675" y="2543175"/>
            <a:ext cx="75982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200" dirty="0"/>
              <a:t>Observeret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9641532-5304-D404-E899-1EEC26714C16}"/>
              </a:ext>
            </a:extLst>
          </p:cNvPr>
          <p:cNvSpPr txBox="1"/>
          <p:nvPr/>
        </p:nvSpPr>
        <p:spPr>
          <a:xfrm>
            <a:off x="1647824" y="4838700"/>
            <a:ext cx="75982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200" dirty="0"/>
              <a:t>Observeret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09A82C0A-B61A-A0F6-DDC2-6475D584EAF0}"/>
              </a:ext>
            </a:extLst>
          </p:cNvPr>
          <p:cNvSpPr txBox="1"/>
          <p:nvPr/>
        </p:nvSpPr>
        <p:spPr>
          <a:xfrm>
            <a:off x="4518895" y="4676775"/>
            <a:ext cx="71493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200" dirty="0"/>
              <a:t>Modelleret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613DA037-3395-ACC1-BF04-64503C12FA43}"/>
              </a:ext>
            </a:extLst>
          </p:cNvPr>
          <p:cNvSpPr txBox="1"/>
          <p:nvPr/>
        </p:nvSpPr>
        <p:spPr>
          <a:xfrm>
            <a:off x="4313825" y="1833191"/>
            <a:ext cx="71493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200" dirty="0"/>
              <a:t>Modelleret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D2418134-146D-D383-E304-878FA9CDEFF8}"/>
              </a:ext>
            </a:extLst>
          </p:cNvPr>
          <p:cNvSpPr txBox="1"/>
          <p:nvPr/>
        </p:nvSpPr>
        <p:spPr>
          <a:xfrm>
            <a:off x="526411" y="913057"/>
            <a:ext cx="950901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000" dirty="0"/>
              <a:t>Observerede og forventede nedbørsændringer i DK [%] ift. ref. perioden 1986-2005 </a:t>
            </a:r>
          </a:p>
        </p:txBody>
      </p:sp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13A5FA09-E5AA-683D-00D5-5ED3D9AC9E61}"/>
              </a:ext>
            </a:extLst>
          </p:cNvPr>
          <p:cNvCxnSpPr/>
          <p:nvPr/>
        </p:nvCxnSpPr>
        <p:spPr>
          <a:xfrm>
            <a:off x="3457575" y="2619375"/>
            <a:ext cx="371475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480AADCA-B363-1E50-80DF-1CE913472F48}"/>
              </a:ext>
            </a:extLst>
          </p:cNvPr>
          <p:cNvCxnSpPr/>
          <p:nvPr/>
        </p:nvCxnSpPr>
        <p:spPr>
          <a:xfrm>
            <a:off x="3438525" y="5295900"/>
            <a:ext cx="371475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kstfelt 12">
            <a:extLst>
              <a:ext uri="{FF2B5EF4-FFF2-40B4-BE49-F238E27FC236}">
                <a16:creationId xmlns:a16="http://schemas.microsoft.com/office/drawing/2014/main" id="{BAA46438-FA68-AB29-7417-E0CAA4AFAD60}"/>
              </a:ext>
            </a:extLst>
          </p:cNvPr>
          <p:cNvSpPr txBox="1"/>
          <p:nvPr/>
        </p:nvSpPr>
        <p:spPr>
          <a:xfrm>
            <a:off x="3408271" y="2836232"/>
            <a:ext cx="92012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200" dirty="0"/>
              <a:t>Ref. perioden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87E2FC3C-7294-C49A-860A-CE587F60C23E}"/>
              </a:ext>
            </a:extLst>
          </p:cNvPr>
          <p:cNvSpPr txBox="1"/>
          <p:nvPr/>
        </p:nvSpPr>
        <p:spPr>
          <a:xfrm>
            <a:off x="3314700" y="5714477"/>
            <a:ext cx="92012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200" dirty="0"/>
              <a:t>Ref. perioden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F69A4FAA-9258-4C3F-40E0-5625DF9EE03A}"/>
              </a:ext>
            </a:extLst>
          </p:cNvPr>
          <p:cNvSpPr txBox="1"/>
          <p:nvPr/>
        </p:nvSpPr>
        <p:spPr>
          <a:xfrm>
            <a:off x="6204986" y="1937066"/>
            <a:ext cx="5370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200" dirty="0"/>
              <a:t>RCP8.5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C72FFFC2-6016-2D3C-1DE6-902F7A58B2B6}"/>
              </a:ext>
            </a:extLst>
          </p:cNvPr>
          <p:cNvSpPr txBox="1"/>
          <p:nvPr/>
        </p:nvSpPr>
        <p:spPr>
          <a:xfrm>
            <a:off x="6100847" y="2391447"/>
            <a:ext cx="5370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200" dirty="0"/>
              <a:t>RCP2.6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001D70BC-056F-E0BE-4ECD-987E56F716BC}"/>
              </a:ext>
            </a:extLst>
          </p:cNvPr>
          <p:cNvSpPr txBox="1"/>
          <p:nvPr/>
        </p:nvSpPr>
        <p:spPr>
          <a:xfrm>
            <a:off x="6181727" y="5120086"/>
            <a:ext cx="5370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200" dirty="0"/>
              <a:t>RCP2.6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1F6B409E-CB96-B879-1185-DB27DD57BB59}"/>
              </a:ext>
            </a:extLst>
          </p:cNvPr>
          <p:cNvSpPr txBox="1"/>
          <p:nvPr/>
        </p:nvSpPr>
        <p:spPr>
          <a:xfrm>
            <a:off x="6224036" y="5735970"/>
            <a:ext cx="5370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200" dirty="0"/>
              <a:t>RCP8.5</a:t>
            </a:r>
          </a:p>
        </p:txBody>
      </p:sp>
      <p:sp>
        <p:nvSpPr>
          <p:cNvPr id="19" name="Tekstboks 12">
            <a:extLst>
              <a:ext uri="{FF2B5EF4-FFF2-40B4-BE49-F238E27FC236}">
                <a16:creationId xmlns:a16="http://schemas.microsoft.com/office/drawing/2014/main" id="{BA634FB8-348A-83E2-B77E-ED23EFA634F0}"/>
              </a:ext>
            </a:extLst>
          </p:cNvPr>
          <p:cNvSpPr txBox="1"/>
          <p:nvPr/>
        </p:nvSpPr>
        <p:spPr>
          <a:xfrm>
            <a:off x="6100847" y="6488517"/>
            <a:ext cx="23764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 </a:t>
            </a:r>
            <a:r>
              <a:rPr lang="da-DK" sz="1400" dirty="0">
                <a:solidFill>
                  <a:schemeClr val="bg1">
                    <a:lumMod val="75000"/>
                  </a:schemeClr>
                </a:solidFill>
              </a:rPr>
              <a:t>(Olesen et al., 2017)</a:t>
            </a:r>
          </a:p>
          <a:p>
            <a:endParaRPr lang="da-DK" sz="1400" dirty="0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15B45812-AC61-AA10-A953-5ED7D76C5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68" y="154039"/>
            <a:ext cx="9385731" cy="711638"/>
          </a:xfrm>
        </p:spPr>
        <p:txBody>
          <a:bodyPr/>
          <a:lstStyle/>
          <a:p>
            <a:r>
              <a:rPr lang="da-DK" sz="3200" dirty="0"/>
              <a:t>Forventet fremtidig nedbør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3143694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DBB32C0D-500F-1F91-4F34-D6D2AF6F6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10471583" cy="711638"/>
          </a:xfrm>
        </p:spPr>
        <p:txBody>
          <a:bodyPr/>
          <a:lstStyle/>
          <a:p>
            <a:r>
              <a:rPr lang="da-DK" sz="3200" dirty="0"/>
              <a:t>Flere og længerevarende perioder med tørke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5EF6BAF-62F7-5CF4-4DF0-1DFB05528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46" y="1189977"/>
            <a:ext cx="4559846" cy="2815209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4591A26E-A486-938A-8487-C788810B6254}"/>
              </a:ext>
            </a:extLst>
          </p:cNvPr>
          <p:cNvSpPr/>
          <p:nvPr/>
        </p:nvSpPr>
        <p:spPr>
          <a:xfrm>
            <a:off x="319353" y="3961529"/>
            <a:ext cx="6092825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1000" dirty="0">
                <a:solidFill>
                  <a:schemeClr val="bg1">
                    <a:lumMod val="75000"/>
                  </a:schemeClr>
                </a:solidFill>
              </a:rPr>
              <a:t>Økologisk Nu, https://nyheder.okologi.dk/mark-og-stald/sa-meget-kostede-torken-landbruget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C5339F-154E-5950-0A92-37C18D63F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034" y="1126019"/>
            <a:ext cx="4838700" cy="3095625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92219E10-0B42-B117-4EAB-9E77DDF048C3}"/>
              </a:ext>
            </a:extLst>
          </p:cNvPr>
          <p:cNvSpPr/>
          <p:nvPr/>
        </p:nvSpPr>
        <p:spPr>
          <a:xfrm>
            <a:off x="6199768" y="4193221"/>
            <a:ext cx="6092825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1000" dirty="0" err="1">
                <a:solidFill>
                  <a:schemeClr val="bg1">
                    <a:lumMod val="75000"/>
                  </a:schemeClr>
                </a:solidFill>
              </a:rPr>
              <a:t>JyskeVestkysten</a:t>
            </a:r>
            <a:r>
              <a:rPr lang="da-DK" sz="1000" dirty="0">
                <a:solidFill>
                  <a:schemeClr val="bg1">
                    <a:lumMod val="75000"/>
                  </a:schemeClr>
                </a:solidFill>
              </a:rPr>
              <a:t>, 4. feb. 2019. https://jv.dk/artikel/landbrugets-t%C3%B8rketab-var-to-milliarder-mindre-end-frygtet-2019-2-4(6)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2878CA1-E355-CC5D-7C8B-EF916DA9D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372" y="4298037"/>
            <a:ext cx="4169834" cy="2478701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FE4CE32F-34B9-B84A-2C2E-D762AF39A458}"/>
              </a:ext>
            </a:extLst>
          </p:cNvPr>
          <p:cNvSpPr/>
          <p:nvPr/>
        </p:nvSpPr>
        <p:spPr>
          <a:xfrm>
            <a:off x="6095206" y="6140514"/>
            <a:ext cx="36179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000" dirty="0">
                <a:solidFill>
                  <a:schemeClr val="bg1">
                    <a:lumMod val="75000"/>
                  </a:schemeClr>
                </a:solidFill>
              </a:rPr>
              <a:t>Økologisk Nu, https://nyheder.okologi.dk/politik-og-udvikling/nu-kan-landmaend-forsikre-sig-mod-klimaforandringerne</a:t>
            </a:r>
          </a:p>
        </p:txBody>
      </p:sp>
    </p:spTree>
    <p:extLst>
      <p:ext uri="{BB962C8B-B14F-4D97-AF65-F5344CB8AC3E}">
        <p14:creationId xmlns:p14="http://schemas.microsoft.com/office/powerpoint/2010/main" val="1569877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61E6F156-EE08-9EBB-956B-5545094B50B7}"/>
              </a:ext>
            </a:extLst>
          </p:cNvPr>
          <p:cNvSpPr/>
          <p:nvPr/>
        </p:nvSpPr>
        <p:spPr>
          <a:xfrm>
            <a:off x="10477877" y="5920033"/>
            <a:ext cx="1399896" cy="716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694E392-793D-2C55-7FB7-632609C5FBC3}"/>
              </a:ext>
            </a:extLst>
          </p:cNvPr>
          <p:cNvGraphicFramePr>
            <a:graphicFrameLocks/>
          </p:cNvGraphicFramePr>
          <p:nvPr/>
        </p:nvGraphicFramePr>
        <p:xfrm>
          <a:off x="4525347" y="1138237"/>
          <a:ext cx="7255809" cy="5430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el 1">
            <a:extLst>
              <a:ext uri="{FF2B5EF4-FFF2-40B4-BE49-F238E27FC236}">
                <a16:creationId xmlns:a16="http://schemas.microsoft.com/office/drawing/2014/main" id="{1ACDBA45-9968-3D41-99F7-6D2F64AD8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3816797" cy="711638"/>
          </a:xfrm>
        </p:spPr>
        <p:txBody>
          <a:bodyPr/>
          <a:lstStyle/>
          <a:p>
            <a:r>
              <a:rPr lang="da-DK" sz="3200" dirty="0"/>
              <a:t>DMI’s tørkeindeks</a:t>
            </a:r>
            <a:endParaRPr lang="da-DK" sz="2800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A10EA23-3012-C6EC-C35C-F04C8D5D4F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762"/>
          <a:stretch/>
        </p:blipFill>
        <p:spPr>
          <a:xfrm>
            <a:off x="1387539" y="3779999"/>
            <a:ext cx="2634053" cy="2044093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8CEDE5E2-711A-C0CF-1570-EAC57E21C5C0}"/>
              </a:ext>
            </a:extLst>
          </p:cNvPr>
          <p:cNvSpPr/>
          <p:nvPr/>
        </p:nvSpPr>
        <p:spPr>
          <a:xfrm>
            <a:off x="1332644" y="5824092"/>
            <a:ext cx="18053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000" dirty="0">
                <a:solidFill>
                  <a:schemeClr val="bg1">
                    <a:lumMod val="75000"/>
                  </a:schemeClr>
                </a:solidFill>
              </a:rPr>
              <a:t>https://www.dmi.dk/vejrarkiv/</a:t>
            </a: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43763BE6-B810-15A2-E08B-D177E2D390B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42925" y="1549400"/>
            <a:ext cx="3705225" cy="3736976"/>
          </a:xfrm>
        </p:spPr>
        <p:txBody>
          <a:bodyPr/>
          <a:lstStyle/>
          <a:p>
            <a:r>
              <a:rPr lang="da-DK" sz="2400" dirty="0"/>
              <a:t>Forårstørke (2019, 2020 og 2022)</a:t>
            </a:r>
          </a:p>
          <a:p>
            <a:r>
              <a:rPr lang="da-DK" sz="2400" dirty="0"/>
              <a:t>Sommertørke (2018)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6E1F7D0E-3C7B-0AA1-2B6D-199E93A740A5}"/>
              </a:ext>
            </a:extLst>
          </p:cNvPr>
          <p:cNvSpPr txBox="1"/>
          <p:nvPr/>
        </p:nvSpPr>
        <p:spPr>
          <a:xfrm>
            <a:off x="5946392" y="2879400"/>
            <a:ext cx="429605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500" dirty="0"/>
              <a:t>2020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32B9E399-2C4E-558F-3D4B-97C69E3FD472}"/>
              </a:ext>
            </a:extLst>
          </p:cNvPr>
          <p:cNvSpPr txBox="1"/>
          <p:nvPr/>
        </p:nvSpPr>
        <p:spPr>
          <a:xfrm>
            <a:off x="6590799" y="3313584"/>
            <a:ext cx="429605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500" dirty="0"/>
              <a:t>2019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EAC7752B-8A71-2B2D-E9CF-547834DFB740}"/>
              </a:ext>
            </a:extLst>
          </p:cNvPr>
          <p:cNvSpPr txBox="1"/>
          <p:nvPr/>
        </p:nvSpPr>
        <p:spPr>
          <a:xfrm>
            <a:off x="8363083" y="2170780"/>
            <a:ext cx="429605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500" dirty="0"/>
              <a:t>2018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6E7655CB-2ADB-F6EF-AD47-29ACE15FDAD4}"/>
              </a:ext>
            </a:extLst>
          </p:cNvPr>
          <p:cNvSpPr txBox="1"/>
          <p:nvPr/>
        </p:nvSpPr>
        <p:spPr>
          <a:xfrm>
            <a:off x="6746990" y="2381230"/>
            <a:ext cx="429605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500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122123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1887B5-2488-9390-F5D3-2F0673BFE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10368363" cy="711638"/>
          </a:xfrm>
        </p:spPr>
        <p:txBody>
          <a:bodyPr/>
          <a:lstStyle/>
          <a:p>
            <a:r>
              <a:rPr lang="da-DK" dirty="0"/>
              <a:t>En 2018 tørke kan blive normalen allerede omkring 2040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1FB0E37-C8DB-B297-3902-91F62A7656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9" t="22253" b="5363"/>
          <a:stretch/>
        </p:blipFill>
        <p:spPr>
          <a:xfrm>
            <a:off x="436486" y="1353581"/>
            <a:ext cx="11084046" cy="4503175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1B0BAF71-7C67-C1AC-1DD2-9033B9A23C15}"/>
              </a:ext>
            </a:extLst>
          </p:cNvPr>
          <p:cNvSpPr/>
          <p:nvPr/>
        </p:nvSpPr>
        <p:spPr>
          <a:xfrm>
            <a:off x="6783355" y="3221373"/>
            <a:ext cx="4889241" cy="2767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D3F5886E-C519-245D-4C9A-F2E2C4CABFD1}"/>
              </a:ext>
            </a:extLst>
          </p:cNvPr>
          <p:cNvSpPr/>
          <p:nvPr/>
        </p:nvSpPr>
        <p:spPr>
          <a:xfrm>
            <a:off x="10301681" y="2879121"/>
            <a:ext cx="1783374" cy="14520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0BDC694F-B717-602E-D3E7-CF4F93267218}"/>
              </a:ext>
            </a:extLst>
          </p:cNvPr>
          <p:cNvCxnSpPr/>
          <p:nvPr/>
        </p:nvCxnSpPr>
        <p:spPr>
          <a:xfrm flipV="1">
            <a:off x="3070371" y="1736521"/>
            <a:ext cx="0" cy="317942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155997"/>
      </p:ext>
    </p:extLst>
  </p:cSld>
  <p:clrMapOvr>
    <a:masterClrMapping/>
  </p:clrMapOvr>
</p:sld>
</file>

<file path=ppt/theme/theme1.xml><?xml version="1.0" encoding="utf-8"?>
<a:theme xmlns:a="http://schemas.openxmlformats.org/drawingml/2006/main" name="SEGES Innovation">
  <a:themeElements>
    <a:clrScheme name="SEGES PS">
      <a:dk1>
        <a:srgbClr val="000000"/>
      </a:dk1>
      <a:lt1>
        <a:sysClr val="window" lastClr="FFFFFF"/>
      </a:lt1>
      <a:dk2>
        <a:srgbClr val="005521"/>
      </a:dk2>
      <a:lt2>
        <a:srgbClr val="FFFFFF"/>
      </a:lt2>
      <a:accent1>
        <a:srgbClr val="71AE89"/>
      </a:accent1>
      <a:accent2>
        <a:srgbClr val="00435E"/>
      </a:accent2>
      <a:accent3>
        <a:srgbClr val="CECCBB"/>
      </a:accent3>
      <a:accent4>
        <a:srgbClr val="9DDCF9"/>
      </a:accent4>
      <a:accent5>
        <a:srgbClr val="4B3E31"/>
      </a:accent5>
      <a:accent6>
        <a:srgbClr val="EE6C00"/>
      </a:accent6>
      <a:hlink>
        <a:srgbClr val="00435E"/>
      </a:hlink>
      <a:folHlink>
        <a:srgbClr val="09562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I_ny.potx" id="{CA80C423-0A53-439A-8CF1-D8BC8FE5432F}" vid="{41EFF85D-4955-4764-BEA6-4A4110A7AF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561</Words>
  <Application>Microsoft Office PowerPoint</Application>
  <PresentationFormat>Brugerdefineret</PresentationFormat>
  <Paragraphs>106</Paragraphs>
  <Slides>15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SEGES Innovation</vt:lpstr>
      <vt:lpstr>Udfordringer med vand og samarbejdsmuligheder med landbruget</vt:lpstr>
      <vt:lpstr>Landbruget har stigende udfordringer med for meget vand</vt:lpstr>
      <vt:lpstr>PowerPoint-præsentation</vt:lpstr>
      <vt:lpstr>Og nu er januar 2023 bogført som den vådeste, der nogensinde er registreret </vt:lpstr>
      <vt:lpstr>Det er der flere årsager til</vt:lpstr>
      <vt:lpstr>Forventet fremtidig nedbør</vt:lpstr>
      <vt:lpstr>Flere og længerevarende perioder med tørke</vt:lpstr>
      <vt:lpstr>DMI’s tørkeindeks</vt:lpstr>
      <vt:lpstr>En 2018 tørke kan blive normalen allerede omkring 2040</vt:lpstr>
      <vt:lpstr>Udfordringen </vt:lpstr>
      <vt:lpstr>Så der skal findes løsninger … der findes løsninger …</vt:lpstr>
      <vt:lpstr>Samarbejdsmuligheder (Sekundavand)</vt:lpstr>
      <vt:lpstr>Samarbejdsmuligheder (tilbageholdelse af vand i oplandet)</vt:lpstr>
      <vt:lpstr>Samarbejdsmuligheder … og forhåbentlig mange flere!</vt:lpstr>
      <vt:lpstr>Tak for opmærksomheden!</vt:lpstr>
    </vt:vector>
  </TitlesOfParts>
  <Company>SEGES Innovation - Planter &amp; Miljø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Klimatilpasning og Vand</dc:title>
  <dc:creator>Rikke Krogshave Laursen</dc:creator>
  <cp:lastModifiedBy>Britt Heftholm</cp:lastModifiedBy>
  <cp:revision>12</cp:revision>
  <dcterms:created xsi:type="dcterms:W3CDTF">2023-02-01T19:27:05Z</dcterms:created>
  <dcterms:modified xsi:type="dcterms:W3CDTF">2023-04-26T13:50:22Z</dcterms:modified>
</cp:coreProperties>
</file>